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547"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2B3EC1-D50D-4286-A3E2-593D5385786E}" type="datetimeFigureOut">
              <a:rPr lang="en-US" smtClean="0"/>
              <a:t>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0E101-DAA1-467C-B951-187FF86096C4}" type="slidenum">
              <a:rPr lang="en-US" smtClean="0"/>
              <a:t>‹#›</a:t>
            </a:fld>
            <a:endParaRPr lang="en-US"/>
          </a:p>
        </p:txBody>
      </p:sp>
    </p:spTree>
    <p:extLst>
      <p:ext uri="{BB962C8B-B14F-4D97-AF65-F5344CB8AC3E}">
        <p14:creationId xmlns:p14="http://schemas.microsoft.com/office/powerpoint/2010/main" val="3184511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2B3EC1-D50D-4286-A3E2-593D5385786E}" type="datetimeFigureOut">
              <a:rPr lang="en-US" smtClean="0"/>
              <a:t>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0E101-DAA1-467C-B951-187FF86096C4}" type="slidenum">
              <a:rPr lang="en-US" smtClean="0"/>
              <a:t>‹#›</a:t>
            </a:fld>
            <a:endParaRPr lang="en-US"/>
          </a:p>
        </p:txBody>
      </p:sp>
    </p:spTree>
    <p:extLst>
      <p:ext uri="{BB962C8B-B14F-4D97-AF65-F5344CB8AC3E}">
        <p14:creationId xmlns:p14="http://schemas.microsoft.com/office/powerpoint/2010/main" val="1806215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2B3EC1-D50D-4286-A3E2-593D5385786E}" type="datetimeFigureOut">
              <a:rPr lang="en-US" smtClean="0"/>
              <a:t>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0E101-DAA1-467C-B951-187FF86096C4}" type="slidenum">
              <a:rPr lang="en-US" smtClean="0"/>
              <a:t>‹#›</a:t>
            </a:fld>
            <a:endParaRPr lang="en-US"/>
          </a:p>
        </p:txBody>
      </p:sp>
    </p:spTree>
    <p:extLst>
      <p:ext uri="{BB962C8B-B14F-4D97-AF65-F5344CB8AC3E}">
        <p14:creationId xmlns:p14="http://schemas.microsoft.com/office/powerpoint/2010/main" val="3914255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2B3EC1-D50D-4286-A3E2-593D5385786E}" type="datetimeFigureOut">
              <a:rPr lang="en-US" smtClean="0"/>
              <a:t>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A0E101-DAA1-467C-B951-187FF86096C4}" type="slidenum">
              <a:rPr lang="en-US" smtClean="0"/>
              <a:t>‹#›</a:t>
            </a:fld>
            <a:endParaRPr lang="en-US"/>
          </a:p>
        </p:txBody>
      </p:sp>
    </p:spTree>
    <p:extLst>
      <p:ext uri="{BB962C8B-B14F-4D97-AF65-F5344CB8AC3E}">
        <p14:creationId xmlns:p14="http://schemas.microsoft.com/office/powerpoint/2010/main" val="3897537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2B3EC1-D50D-4286-A3E2-593D5385786E}" type="datetimeFigureOut">
              <a:rPr lang="en-US" smtClean="0"/>
              <a:t>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A0E101-DAA1-467C-B951-187FF86096C4}" type="slidenum">
              <a:rPr lang="en-US" smtClean="0"/>
              <a:t>‹#›</a:t>
            </a:fld>
            <a:endParaRPr lang="en-US"/>
          </a:p>
        </p:txBody>
      </p:sp>
    </p:spTree>
    <p:extLst>
      <p:ext uri="{BB962C8B-B14F-4D97-AF65-F5344CB8AC3E}">
        <p14:creationId xmlns:p14="http://schemas.microsoft.com/office/powerpoint/2010/main" val="638740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2B3EC1-D50D-4286-A3E2-593D5385786E}" type="datetimeFigureOut">
              <a:rPr lang="en-US" smtClean="0"/>
              <a:t>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A0E101-DAA1-467C-B951-187FF86096C4}" type="slidenum">
              <a:rPr lang="en-US" smtClean="0"/>
              <a:t>‹#›</a:t>
            </a:fld>
            <a:endParaRPr lang="en-US"/>
          </a:p>
        </p:txBody>
      </p:sp>
    </p:spTree>
    <p:extLst>
      <p:ext uri="{BB962C8B-B14F-4D97-AF65-F5344CB8AC3E}">
        <p14:creationId xmlns:p14="http://schemas.microsoft.com/office/powerpoint/2010/main" val="306685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2B3EC1-D50D-4286-A3E2-593D5385786E}" type="datetimeFigureOut">
              <a:rPr lang="en-US" smtClean="0"/>
              <a:t>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A0E101-DAA1-467C-B951-187FF86096C4}" type="slidenum">
              <a:rPr lang="en-US" smtClean="0"/>
              <a:t>‹#›</a:t>
            </a:fld>
            <a:endParaRPr lang="en-US"/>
          </a:p>
        </p:txBody>
      </p:sp>
    </p:spTree>
    <p:extLst>
      <p:ext uri="{BB962C8B-B14F-4D97-AF65-F5344CB8AC3E}">
        <p14:creationId xmlns:p14="http://schemas.microsoft.com/office/powerpoint/2010/main" val="2926446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2B3EC1-D50D-4286-A3E2-593D5385786E}" type="datetimeFigureOut">
              <a:rPr lang="en-US" smtClean="0"/>
              <a:t>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A0E101-DAA1-467C-B951-187FF86096C4}" type="slidenum">
              <a:rPr lang="en-US" smtClean="0"/>
              <a:t>‹#›</a:t>
            </a:fld>
            <a:endParaRPr lang="en-US"/>
          </a:p>
        </p:txBody>
      </p:sp>
    </p:spTree>
    <p:extLst>
      <p:ext uri="{BB962C8B-B14F-4D97-AF65-F5344CB8AC3E}">
        <p14:creationId xmlns:p14="http://schemas.microsoft.com/office/powerpoint/2010/main" val="3858732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2B3EC1-D50D-4286-A3E2-593D5385786E}" type="datetimeFigureOut">
              <a:rPr lang="en-US" smtClean="0"/>
              <a:t>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A0E101-DAA1-467C-B951-187FF86096C4}" type="slidenum">
              <a:rPr lang="en-US" smtClean="0"/>
              <a:t>‹#›</a:t>
            </a:fld>
            <a:endParaRPr lang="en-US"/>
          </a:p>
        </p:txBody>
      </p:sp>
    </p:spTree>
    <p:extLst>
      <p:ext uri="{BB962C8B-B14F-4D97-AF65-F5344CB8AC3E}">
        <p14:creationId xmlns:p14="http://schemas.microsoft.com/office/powerpoint/2010/main" val="667118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2B3EC1-D50D-4286-A3E2-593D5385786E}" type="datetimeFigureOut">
              <a:rPr lang="en-US" smtClean="0"/>
              <a:t>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0E101-DAA1-467C-B951-187FF86096C4}" type="slidenum">
              <a:rPr lang="en-US" smtClean="0"/>
              <a:t>‹#›</a:t>
            </a:fld>
            <a:endParaRPr lang="en-US"/>
          </a:p>
        </p:txBody>
      </p:sp>
    </p:spTree>
    <p:extLst>
      <p:ext uri="{BB962C8B-B14F-4D97-AF65-F5344CB8AC3E}">
        <p14:creationId xmlns:p14="http://schemas.microsoft.com/office/powerpoint/2010/main" val="4115793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2B3EC1-D50D-4286-A3E2-593D5385786E}" type="datetimeFigureOut">
              <a:rPr lang="en-US" smtClean="0"/>
              <a:t>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0E101-DAA1-467C-B951-187FF86096C4}" type="slidenum">
              <a:rPr lang="en-US" smtClean="0"/>
              <a:t>‹#›</a:t>
            </a:fld>
            <a:endParaRPr lang="en-US"/>
          </a:p>
        </p:txBody>
      </p:sp>
    </p:spTree>
    <p:extLst>
      <p:ext uri="{BB962C8B-B14F-4D97-AF65-F5344CB8AC3E}">
        <p14:creationId xmlns:p14="http://schemas.microsoft.com/office/powerpoint/2010/main" val="2813867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2B3EC1-D50D-4286-A3E2-593D5385786E}" type="datetimeFigureOut">
              <a:rPr lang="en-US" smtClean="0"/>
              <a:t>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A0E101-DAA1-467C-B951-187FF86096C4}" type="slidenum">
              <a:rPr lang="en-US" smtClean="0"/>
              <a:t>‹#›</a:t>
            </a:fld>
            <a:endParaRPr lang="en-US"/>
          </a:p>
        </p:txBody>
      </p:sp>
    </p:spTree>
    <p:extLst>
      <p:ext uri="{BB962C8B-B14F-4D97-AF65-F5344CB8AC3E}">
        <p14:creationId xmlns:p14="http://schemas.microsoft.com/office/powerpoint/2010/main" val="2186219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11</a:t>
            </a:r>
            <a:br>
              <a:rPr lang="en-US" dirty="0" smtClean="0"/>
            </a:br>
            <a:r>
              <a:rPr lang="en-US" dirty="0" smtClean="0"/>
              <a:t>Introduction to Genetics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932329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5410200"/>
          </a:xfrm>
        </p:spPr>
        <p:txBody>
          <a:bodyPr>
            <a:normAutofit/>
          </a:bodyPr>
          <a:lstStyle/>
          <a:p>
            <a:r>
              <a:rPr lang="en-US" dirty="0" smtClean="0"/>
              <a:t>11-1</a:t>
            </a:r>
            <a:br>
              <a:rPr lang="en-US" dirty="0" smtClean="0"/>
            </a:br>
            <a:r>
              <a:rPr lang="en-US" dirty="0" smtClean="0"/>
              <a:t>The Work of </a:t>
            </a:r>
            <a:r>
              <a:rPr lang="en-US" dirty="0" err="1" smtClean="0"/>
              <a:t>Gregor</a:t>
            </a:r>
            <a:r>
              <a:rPr lang="en-US" dirty="0" smtClean="0"/>
              <a:t> Mendel</a:t>
            </a:r>
            <a:br>
              <a:rPr lang="en-US" dirty="0" smtClean="0"/>
            </a:br>
            <a:r>
              <a:rPr lang="en-US" dirty="0" smtClean="0"/>
              <a:t/>
            </a:r>
            <a:br>
              <a:rPr lang="en-US" dirty="0" smtClean="0"/>
            </a:b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9935" y="3200400"/>
            <a:ext cx="2400032" cy="2432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10397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181600"/>
          </a:xfrm>
        </p:spPr>
        <p:txBody>
          <a:bodyPr>
            <a:normAutofit fontScale="92500" lnSpcReduction="10000"/>
          </a:bodyPr>
          <a:lstStyle/>
          <a:p>
            <a:pPr marL="0" indent="0">
              <a:buNone/>
            </a:pPr>
            <a:r>
              <a:rPr lang="en-US" b="1" dirty="0" err="1"/>
              <a:t>Gregor</a:t>
            </a:r>
            <a:r>
              <a:rPr lang="en-US" b="1" dirty="0"/>
              <a:t> Mendel’s Peas</a:t>
            </a:r>
            <a:endParaRPr lang="en-US" dirty="0"/>
          </a:p>
          <a:p>
            <a:r>
              <a:rPr lang="en-US" dirty="0" err="1"/>
              <a:t>Gregor</a:t>
            </a:r>
            <a:r>
              <a:rPr lang="en-US" dirty="0"/>
              <a:t> Mendel was an Austrian monk who spent several years studying science and math.  He took charge of the monastery garden and had several different stocks of pea plants.  These peas were </a:t>
            </a:r>
            <a:r>
              <a:rPr lang="en-US" b="1" dirty="0"/>
              <a:t>true-breeding</a:t>
            </a:r>
            <a:r>
              <a:rPr lang="en-US" dirty="0"/>
              <a:t>, which means that if they were allowed to self-pollinate, they would produce offspring identical to themselves.  One stock of seeds would produce only tall plants, another only short plants.  One stock produced only green seeds, another only yellow seeds.  </a:t>
            </a:r>
          </a:p>
          <a:p>
            <a:pPr marL="0" indent="0">
              <a:buNone/>
            </a:pPr>
            <a:endParaRPr lang="en-US" dirty="0"/>
          </a:p>
        </p:txBody>
      </p:sp>
    </p:spTree>
    <p:extLst>
      <p:ext uri="{BB962C8B-B14F-4D97-AF65-F5344CB8AC3E}">
        <p14:creationId xmlns:p14="http://schemas.microsoft.com/office/powerpoint/2010/main" val="15156135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buNone/>
            </a:pPr>
            <a:r>
              <a:rPr lang="en-US" dirty="0"/>
              <a:t>Pea plants can also cross-pollinate.  This is when male sex cells in pollen from the flower on one plant fertilize the egg cells of a flower on another plant.  The seeds produced from cross-pollination have two plants as parents.</a:t>
            </a:r>
          </a:p>
          <a:p>
            <a:pPr marL="0" indent="0">
              <a:buNone/>
            </a:pPr>
            <a:endParaRPr lang="en-US" dirty="0"/>
          </a:p>
        </p:txBody>
      </p:sp>
    </p:spTree>
    <p:extLst>
      <p:ext uri="{BB962C8B-B14F-4D97-AF65-F5344CB8AC3E}">
        <p14:creationId xmlns:p14="http://schemas.microsoft.com/office/powerpoint/2010/main" val="16915149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marL="0" indent="0">
              <a:buNone/>
            </a:pPr>
            <a:endParaRPr lang="en-US" dirty="0" smtClean="0"/>
          </a:p>
          <a:p>
            <a:pPr marL="0" indent="0">
              <a:buNone/>
            </a:pPr>
            <a:r>
              <a:rPr lang="en-US" dirty="0" smtClean="0"/>
              <a:t>Mendel </a:t>
            </a:r>
            <a:r>
              <a:rPr lang="en-US" dirty="0"/>
              <a:t>took two different pea plants.  To prevent them from self-pollinating, he cut away the male parts of a flower.  Then he dusted that flower with pollen from a second flower.</a:t>
            </a:r>
          </a:p>
          <a:p>
            <a:pPr marL="0" indent="0">
              <a:buNone/>
            </a:pPr>
            <a:endParaRPr lang="en-US" dirty="0"/>
          </a:p>
        </p:txBody>
      </p:sp>
    </p:spTree>
    <p:extLst>
      <p:ext uri="{BB962C8B-B14F-4D97-AF65-F5344CB8AC3E}">
        <p14:creationId xmlns:p14="http://schemas.microsoft.com/office/powerpoint/2010/main" val="10297218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buNone/>
            </a:pPr>
            <a:r>
              <a:rPr lang="en-US" b="1" dirty="0"/>
              <a:t>Genes and Dominance</a:t>
            </a:r>
            <a:endParaRPr lang="en-US" dirty="0"/>
          </a:p>
          <a:p>
            <a:r>
              <a:rPr lang="en-US" dirty="0"/>
              <a:t>Mendel studies seven different pea plant traits.  </a:t>
            </a:r>
          </a:p>
          <a:p>
            <a:pPr marL="0" indent="0">
              <a:buNone/>
            </a:pPr>
            <a:endParaRPr lang="en-US" dirty="0"/>
          </a:p>
        </p:txBody>
      </p:sp>
    </p:spTree>
    <p:extLst>
      <p:ext uri="{BB962C8B-B14F-4D97-AF65-F5344CB8AC3E}">
        <p14:creationId xmlns:p14="http://schemas.microsoft.com/office/powerpoint/2010/main" val="7726019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indent="0">
              <a:buNone/>
            </a:pPr>
            <a:endParaRPr lang="en-US" dirty="0" smtClean="0"/>
          </a:p>
          <a:p>
            <a:pPr marL="0" indent="0">
              <a:buNone/>
            </a:pPr>
            <a:r>
              <a:rPr lang="en-US" dirty="0" smtClean="0"/>
              <a:t>A </a:t>
            </a:r>
            <a:r>
              <a:rPr lang="en-US" b="1" dirty="0"/>
              <a:t>trait</a:t>
            </a:r>
            <a:r>
              <a:rPr lang="en-US" dirty="0"/>
              <a:t> is a specific characteristic, such as seed color or plant height, that varies from one individual to another.</a:t>
            </a:r>
          </a:p>
          <a:p>
            <a:pPr marL="0" indent="0">
              <a:buNone/>
            </a:pPr>
            <a:endParaRPr lang="en-US" dirty="0"/>
          </a:p>
        </p:txBody>
      </p:sp>
    </p:spTree>
    <p:extLst>
      <p:ext uri="{BB962C8B-B14F-4D97-AF65-F5344CB8AC3E}">
        <p14:creationId xmlns:p14="http://schemas.microsoft.com/office/powerpoint/2010/main" val="19406754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304800"/>
                <a:ext cx="8229600" cy="5821363"/>
              </a:xfrm>
            </p:spPr>
            <p:txBody>
              <a:bodyPr/>
              <a:lstStyle/>
              <a:p>
                <a:pPr marL="0" indent="0">
                  <a:buNone/>
                </a:pPr>
                <a:r>
                  <a:rPr lang="en-US" dirty="0"/>
                  <a:t>Mendel crossed plants with each of the seven contrasting characters and studied their offspring.  Mendel called each original pair of plants the P (parental) generation.  He called the offspring the F</a:t>
                </a:r>
                <a14:m>
                  <m:oMath xmlns:m="http://schemas.openxmlformats.org/officeDocument/2006/math">
                    <m:r>
                      <a:rPr lang="en-US" i="1">
                        <a:latin typeface="Cambria Math"/>
                      </a:rPr>
                      <m:t>1</m:t>
                    </m:r>
                  </m:oMath>
                </a14:m>
                <a:r>
                  <a:rPr lang="en-US" dirty="0"/>
                  <a:t>, or “first filial” generation.  The offspring of crosses between parents with different traits are called </a:t>
                </a:r>
                <a:r>
                  <a:rPr lang="en-US" b="1" dirty="0"/>
                  <a:t>hybrids</a:t>
                </a:r>
                <a:r>
                  <a:rPr lang="en-US" dirty="0"/>
                  <a:t>.</a:t>
                </a:r>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304800"/>
                <a:ext cx="8229600" cy="5821363"/>
              </a:xfrm>
              <a:blipFill rotWithShape="1">
                <a:blip r:embed="rId2"/>
                <a:stretch>
                  <a:fillRect l="-1852" t="-1361" r="-2444"/>
                </a:stretch>
              </a:blipFill>
            </p:spPr>
            <p:txBody>
              <a:bodyPr/>
              <a:lstStyle/>
              <a:p>
                <a:r>
                  <a:rPr lang="en-US">
                    <a:noFill/>
                  </a:rPr>
                  <a:t> </a:t>
                </a:r>
              </a:p>
            </p:txBody>
          </p:sp>
        </mc:Fallback>
      </mc:AlternateContent>
    </p:spTree>
    <p:extLst>
      <p:ext uri="{BB962C8B-B14F-4D97-AF65-F5344CB8AC3E}">
        <p14:creationId xmlns:p14="http://schemas.microsoft.com/office/powerpoint/2010/main" val="32709389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229600" cy="5791200"/>
          </a:xfrm>
        </p:spPr>
        <p:txBody>
          <a:bodyPr/>
          <a:lstStyle/>
          <a:p>
            <a:pPr marL="0" indent="0">
              <a:buNone/>
            </a:pPr>
            <a:endParaRPr lang="en-US" dirty="0" smtClean="0"/>
          </a:p>
          <a:p>
            <a:pPr marL="0" indent="0">
              <a:buNone/>
            </a:pPr>
            <a:r>
              <a:rPr lang="en-US" dirty="0" smtClean="0"/>
              <a:t>To </a:t>
            </a:r>
            <a:r>
              <a:rPr lang="en-US" dirty="0"/>
              <a:t>Mendel’s surprise, all of the offspring had the character of only one of the parents (not blended).  The character of the other parent seemed to have disappeared.</a:t>
            </a:r>
          </a:p>
          <a:p>
            <a:pPr marL="0" indent="0">
              <a:buNone/>
            </a:pPr>
            <a:endParaRPr lang="en-US" dirty="0"/>
          </a:p>
        </p:txBody>
      </p:sp>
    </p:spTree>
    <p:extLst>
      <p:ext uri="{BB962C8B-B14F-4D97-AF65-F5344CB8AC3E}">
        <p14:creationId xmlns:p14="http://schemas.microsoft.com/office/powerpoint/2010/main" val="12287493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63640"/>
            <a:ext cx="8229600" cy="5662524"/>
          </a:xfrm>
        </p:spPr>
        <p:txBody>
          <a:bodyPr/>
          <a:lstStyle/>
          <a:p>
            <a:pPr marL="0" indent="0">
              <a:buNone/>
            </a:pPr>
            <a:endParaRPr lang="en-US" dirty="0" smtClean="0"/>
          </a:p>
          <a:p>
            <a:pPr marL="0" indent="0">
              <a:buNone/>
            </a:pPr>
            <a:endParaRPr lang="en-US" dirty="0"/>
          </a:p>
          <a:p>
            <a:pPr marL="0" indent="0">
              <a:buNone/>
            </a:pPr>
            <a:r>
              <a:rPr lang="en-US" dirty="0" smtClean="0"/>
              <a:t>Mendel </a:t>
            </a:r>
            <a:r>
              <a:rPr lang="en-US" dirty="0"/>
              <a:t>drew two conclusions:</a:t>
            </a:r>
          </a:p>
          <a:p>
            <a:pPr marL="0" indent="0">
              <a:buNone/>
            </a:pPr>
            <a:endParaRPr lang="en-US" dirty="0"/>
          </a:p>
        </p:txBody>
      </p:sp>
    </p:spTree>
    <p:extLst>
      <p:ext uri="{BB962C8B-B14F-4D97-AF65-F5344CB8AC3E}">
        <p14:creationId xmlns:p14="http://schemas.microsoft.com/office/powerpoint/2010/main" val="7314769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lvl="0" indent="0">
              <a:buNone/>
            </a:pPr>
            <a:r>
              <a:rPr lang="en-US" dirty="0" smtClean="0"/>
              <a:t>1- Biological </a:t>
            </a:r>
            <a:r>
              <a:rPr lang="en-US" dirty="0"/>
              <a:t>inheritance is determined by </a:t>
            </a:r>
            <a:r>
              <a:rPr lang="en-US" dirty="0" err="1"/>
              <a:t>factos</a:t>
            </a:r>
            <a:r>
              <a:rPr lang="en-US" dirty="0"/>
              <a:t> </a:t>
            </a:r>
            <a:r>
              <a:rPr lang="en-US" dirty="0" smtClean="0"/>
              <a:t>	that </a:t>
            </a:r>
            <a:r>
              <a:rPr lang="en-US" dirty="0"/>
              <a:t>are passed from one generation to the </a:t>
            </a:r>
            <a:r>
              <a:rPr lang="en-US" dirty="0" smtClean="0"/>
              <a:t>	next</a:t>
            </a:r>
            <a:endParaRPr lang="en-US" dirty="0"/>
          </a:p>
          <a:p>
            <a:r>
              <a:rPr lang="en-US" b="1" dirty="0"/>
              <a:t>Genes</a:t>
            </a:r>
            <a:r>
              <a:rPr lang="en-US" dirty="0"/>
              <a:t> – the chemical factors that determine traits</a:t>
            </a:r>
          </a:p>
          <a:p>
            <a:r>
              <a:rPr lang="en-US" b="1" dirty="0"/>
              <a:t>Alleles</a:t>
            </a:r>
            <a:r>
              <a:rPr lang="en-US" dirty="0"/>
              <a:t>- the different forms of a gene</a:t>
            </a:r>
          </a:p>
          <a:p>
            <a:pPr marL="0" indent="0">
              <a:buNone/>
            </a:pPr>
            <a:endParaRPr lang="en-US" dirty="0"/>
          </a:p>
        </p:txBody>
      </p:sp>
    </p:spTree>
    <p:extLst>
      <p:ext uri="{BB962C8B-B14F-4D97-AF65-F5344CB8AC3E}">
        <p14:creationId xmlns:p14="http://schemas.microsoft.com/office/powerpoint/2010/main" val="41437101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821363"/>
          </a:xfrm>
        </p:spPr>
        <p:txBody>
          <a:bodyPr>
            <a:normAutofit/>
          </a:bodyPr>
          <a:lstStyle/>
          <a:p>
            <a:pPr marL="0" lvl="0" indent="0">
              <a:buNone/>
            </a:pPr>
            <a:r>
              <a:rPr lang="en-US" dirty="0" smtClean="0"/>
              <a:t>2- The </a:t>
            </a:r>
            <a:r>
              <a:rPr lang="en-US" dirty="0"/>
              <a:t>principle of dominance – some alleles are </a:t>
            </a:r>
            <a:r>
              <a:rPr lang="en-US" dirty="0" smtClean="0"/>
              <a:t>	dominant </a:t>
            </a:r>
            <a:r>
              <a:rPr lang="en-US" dirty="0"/>
              <a:t>and others are recessive</a:t>
            </a:r>
          </a:p>
          <a:p>
            <a:pPr marL="0" indent="0">
              <a:buNone/>
            </a:pPr>
            <a:r>
              <a:rPr lang="en-US" dirty="0" smtClean="0"/>
              <a:t>An </a:t>
            </a:r>
            <a:r>
              <a:rPr lang="en-US" dirty="0"/>
              <a:t>organism with a dominant allele for a particular form of a trait will always have that form.  An organism with a recessive allele for a particular form of a trait will have that form only when the dominant allele for the trait is not present.  </a:t>
            </a:r>
          </a:p>
          <a:p>
            <a:pPr marL="0" indent="0">
              <a:buNone/>
            </a:pPr>
            <a:endParaRPr lang="en-US" dirty="0"/>
          </a:p>
        </p:txBody>
      </p:sp>
    </p:spTree>
    <p:extLst>
      <p:ext uri="{BB962C8B-B14F-4D97-AF65-F5344CB8AC3E}">
        <p14:creationId xmlns:p14="http://schemas.microsoft.com/office/powerpoint/2010/main" val="8081888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lstStyle/>
          <a:p>
            <a:pPr marL="0" indent="0">
              <a:buNone/>
            </a:pPr>
            <a:endParaRPr lang="en-US" dirty="0" smtClean="0"/>
          </a:p>
          <a:p>
            <a:pPr marL="0" indent="0">
              <a:buNone/>
            </a:pPr>
            <a:r>
              <a:rPr lang="en-US" dirty="0" smtClean="0"/>
              <a:t>In Mendel’s experiments, the allele for tall plants was dominant and the allele for short plants was recessive.  The allele for yellow seeds was dominant, while the allele for green seeds was recessive.</a:t>
            </a:r>
          </a:p>
          <a:p>
            <a:pPr marL="0" indent="0">
              <a:buNone/>
            </a:pPr>
            <a:endParaRPr lang="en-US" dirty="0"/>
          </a:p>
        </p:txBody>
      </p:sp>
    </p:spTree>
    <p:extLst>
      <p:ext uri="{BB962C8B-B14F-4D97-AF65-F5344CB8AC3E}">
        <p14:creationId xmlns:p14="http://schemas.microsoft.com/office/powerpoint/2010/main" val="4513644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marL="0" indent="0">
              <a:buNone/>
            </a:pPr>
            <a:r>
              <a:rPr lang="en-US" b="1" dirty="0"/>
              <a:t>Segregation</a:t>
            </a:r>
            <a:endParaRPr lang="en-US" dirty="0"/>
          </a:p>
          <a:p>
            <a:r>
              <a:rPr lang="en-US" dirty="0"/>
              <a:t>Mendel wanted to know if the recessive alleles disappeared or if they were still present in the F1 plants.  To find out, he allowed all seven kinds of F1 hybrid plants to produce an F2 generation by self-pollination.  He found that the traits controlled by the recessive alleles reappeared.  About one fourth of the F2 plants showed the trait controlled by the recessive allele.</a:t>
            </a:r>
          </a:p>
          <a:p>
            <a:pPr marL="0" indent="0">
              <a:buNone/>
            </a:pPr>
            <a:endParaRPr lang="en-US" dirty="0"/>
          </a:p>
        </p:txBody>
      </p:sp>
    </p:spTree>
    <p:extLst>
      <p:ext uri="{BB962C8B-B14F-4D97-AF65-F5344CB8AC3E}">
        <p14:creationId xmlns:p14="http://schemas.microsoft.com/office/powerpoint/2010/main" val="14702929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indent="0">
              <a:buNone/>
            </a:pPr>
            <a:r>
              <a:rPr lang="en-US" b="1" dirty="0"/>
              <a:t>Explaining the F1 Cross</a:t>
            </a:r>
            <a:endParaRPr lang="en-US" dirty="0"/>
          </a:p>
          <a:p>
            <a:r>
              <a:rPr lang="en-US" dirty="0"/>
              <a:t>Mendel wanted to understand how this </a:t>
            </a:r>
            <a:r>
              <a:rPr lang="en-US" b="1" dirty="0"/>
              <a:t>segregation</a:t>
            </a:r>
            <a:r>
              <a:rPr lang="en-US" dirty="0"/>
              <a:t> (separation) occurs.  He believed that the alleles for tallness and shortness in the F1 plants were segregated from each other during the formation of the </a:t>
            </a:r>
            <a:r>
              <a:rPr lang="en-US" b="1" dirty="0"/>
              <a:t>gametes </a:t>
            </a:r>
            <a:r>
              <a:rPr lang="en-US" dirty="0"/>
              <a:t>(sex cells).</a:t>
            </a:r>
          </a:p>
          <a:p>
            <a:pPr marL="0" indent="0">
              <a:buNone/>
            </a:pPr>
            <a:endParaRPr lang="en-US" dirty="0"/>
          </a:p>
        </p:txBody>
      </p:sp>
    </p:spTree>
    <p:extLst>
      <p:ext uri="{BB962C8B-B14F-4D97-AF65-F5344CB8AC3E}">
        <p14:creationId xmlns:p14="http://schemas.microsoft.com/office/powerpoint/2010/main" val="35903615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indent="0">
              <a:buNone/>
            </a:pPr>
            <a:r>
              <a:rPr lang="en-US" dirty="0"/>
              <a:t>When each F1 plant flowers, the two alleles are segregated from each other so that each gamete carries only a single copy of each gene.  Therefore, each F1 plant produces two types of gametes – those with the allele for tallness and those with the allele for shortness</a:t>
            </a:r>
            <a:r>
              <a:rPr lang="en-US" dirty="0" smtClean="0"/>
              <a: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3742070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07224"/>
            <a:ext cx="8229600" cy="1143000"/>
          </a:xfrm>
        </p:spPr>
        <p:txBody>
          <a:bodyPr>
            <a:normAutofit fontScale="90000"/>
          </a:bodyPr>
          <a:lstStyle/>
          <a:p>
            <a:r>
              <a:rPr lang="en-US" b="1" dirty="0"/>
              <a:t>11-2 PROBABILITY AND PUNNETT SQUARES</a:t>
            </a:r>
            <a:r>
              <a:rPr lang="en-US" dirty="0"/>
              <a:t/>
            </a:r>
            <a:br>
              <a:rPr lang="en-US" dirty="0"/>
            </a:br>
            <a:endParaRPr lang="en-US" dirty="0"/>
          </a:p>
        </p:txBody>
      </p:sp>
    </p:spTree>
    <p:extLst>
      <p:ext uri="{BB962C8B-B14F-4D97-AF65-F5344CB8AC3E}">
        <p14:creationId xmlns:p14="http://schemas.microsoft.com/office/powerpoint/2010/main" val="3121202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buNone/>
            </a:pPr>
            <a:r>
              <a:rPr lang="en-US" b="1" dirty="0"/>
              <a:t>Genetics and Probability</a:t>
            </a:r>
            <a:endParaRPr lang="en-US" dirty="0"/>
          </a:p>
          <a:p>
            <a:r>
              <a:rPr lang="en-US" b="1" dirty="0"/>
              <a:t>Probability</a:t>
            </a:r>
            <a:r>
              <a:rPr lang="en-US" dirty="0"/>
              <a:t> – the likelihood that a particular event will occur</a:t>
            </a:r>
          </a:p>
          <a:p>
            <a:r>
              <a:rPr lang="en-US" dirty="0"/>
              <a:t>The principles of probability can be used to predict the outcomes of genetic crosses</a:t>
            </a:r>
          </a:p>
          <a:p>
            <a:r>
              <a:rPr lang="en-US" dirty="0"/>
              <a:t>For example, when you flip a coin, there are two possible outcomes: land on heads or tails</a:t>
            </a:r>
          </a:p>
          <a:p>
            <a:pPr marL="0" indent="0">
              <a:buNone/>
            </a:pPr>
            <a:endParaRPr lang="en-US" dirty="0"/>
          </a:p>
        </p:txBody>
      </p:sp>
    </p:spTree>
    <p:extLst>
      <p:ext uri="{BB962C8B-B14F-4D97-AF65-F5344CB8AC3E}">
        <p14:creationId xmlns:p14="http://schemas.microsoft.com/office/powerpoint/2010/main" val="23232274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indent="0">
              <a:buNone/>
            </a:pPr>
            <a:r>
              <a:rPr lang="en-US" dirty="0"/>
              <a:t>The probability that a single coin flip will come up heads id ½.  If you flip a coin 3 times in a row, what is the probability that it will land on heads?  Each flip is an independent event, so the probability of each coin’s landing on heads is ½.  Therefore, the probability of flipping three heads in a row is ½ x ½ x ½ </a:t>
            </a:r>
          </a:p>
          <a:p>
            <a:pPr marL="0" indent="0">
              <a:buNone/>
            </a:pPr>
            <a:endParaRPr lang="en-US" dirty="0"/>
          </a:p>
        </p:txBody>
      </p:sp>
    </p:spTree>
    <p:extLst>
      <p:ext uri="{BB962C8B-B14F-4D97-AF65-F5344CB8AC3E}">
        <p14:creationId xmlns:p14="http://schemas.microsoft.com/office/powerpoint/2010/main" val="42234012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marL="0" indent="0">
              <a:buNone/>
            </a:pPr>
            <a:endParaRPr lang="en-US" dirty="0" smtClean="0"/>
          </a:p>
          <a:p>
            <a:pPr marL="0" indent="0">
              <a:buNone/>
            </a:pPr>
            <a:r>
              <a:rPr lang="en-US" dirty="0" smtClean="0"/>
              <a:t>There </a:t>
            </a:r>
            <a:r>
              <a:rPr lang="en-US" dirty="0"/>
              <a:t>is a 1/8 chance of flipping heads three times in a row.   The fact that each flip is an independent event  means that past outcomes do not affect future ones.</a:t>
            </a:r>
          </a:p>
          <a:p>
            <a:pPr marL="0" indent="0">
              <a:buNone/>
            </a:pPr>
            <a:endParaRPr lang="en-US" dirty="0"/>
          </a:p>
        </p:txBody>
      </p:sp>
    </p:spTree>
    <p:extLst>
      <p:ext uri="{BB962C8B-B14F-4D97-AF65-F5344CB8AC3E}">
        <p14:creationId xmlns:p14="http://schemas.microsoft.com/office/powerpoint/2010/main" val="25887708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indent="0">
              <a:buNone/>
            </a:pPr>
            <a:r>
              <a:rPr lang="en-US" b="1" dirty="0" err="1"/>
              <a:t>Punnett</a:t>
            </a:r>
            <a:r>
              <a:rPr lang="en-US" b="1" dirty="0"/>
              <a:t> Squares</a:t>
            </a:r>
            <a:endParaRPr lang="en-US" dirty="0"/>
          </a:p>
          <a:p>
            <a:r>
              <a:rPr lang="en-US" dirty="0"/>
              <a:t>The gene combinations that might result from a genetic cross can be determined by drawing a </a:t>
            </a:r>
            <a:r>
              <a:rPr lang="en-US" b="1" dirty="0" err="1"/>
              <a:t>Punnett</a:t>
            </a:r>
            <a:r>
              <a:rPr lang="en-US" b="1" dirty="0"/>
              <a:t> square.</a:t>
            </a:r>
            <a:r>
              <a:rPr lang="en-US" dirty="0"/>
              <a:t>  The letters in the </a:t>
            </a:r>
            <a:r>
              <a:rPr lang="en-US" dirty="0" err="1"/>
              <a:t>Punnett</a:t>
            </a:r>
            <a:r>
              <a:rPr lang="en-US" dirty="0"/>
              <a:t> square represent alleles: capital letters for dominant alleles and lowercase letters for recessive alleles.</a:t>
            </a:r>
          </a:p>
          <a:p>
            <a:pPr marL="0" indent="0">
              <a:buNone/>
            </a:pPr>
            <a:endParaRPr lang="en-US" dirty="0"/>
          </a:p>
        </p:txBody>
      </p:sp>
    </p:spTree>
    <p:extLst>
      <p:ext uri="{BB962C8B-B14F-4D97-AF65-F5344CB8AC3E}">
        <p14:creationId xmlns:p14="http://schemas.microsoft.com/office/powerpoint/2010/main" val="15366415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28800" y="685800"/>
            <a:ext cx="5257800" cy="5123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89004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457200"/>
            <a:ext cx="8229600" cy="5867400"/>
          </a:xfrm>
        </p:spPr>
        <p:txBody>
          <a:bodyPr/>
          <a:lstStyle/>
          <a:p>
            <a:r>
              <a:rPr lang="en-US" dirty="0"/>
              <a:t>Organisms that have two identical alleles for a particular trait (TT or </a:t>
            </a:r>
            <a:r>
              <a:rPr lang="en-US" dirty="0" err="1"/>
              <a:t>tt</a:t>
            </a:r>
            <a:r>
              <a:rPr lang="en-US" dirty="0"/>
              <a:t>) are said to be </a:t>
            </a:r>
            <a:r>
              <a:rPr lang="en-US" b="1" dirty="0"/>
              <a:t>homozygous.  </a:t>
            </a:r>
            <a:endParaRPr lang="en-US" dirty="0"/>
          </a:p>
          <a:p>
            <a:r>
              <a:rPr lang="en-US" dirty="0"/>
              <a:t>Organisms that have two different alleles for the same trait are </a:t>
            </a:r>
            <a:r>
              <a:rPr lang="en-US" b="1" dirty="0"/>
              <a:t>heterozygous. </a:t>
            </a:r>
            <a:endParaRPr lang="en-US" dirty="0"/>
          </a:p>
          <a:p>
            <a:pPr marL="0" indent="0">
              <a:buNone/>
            </a:pPr>
            <a:endParaRPr lang="en-US" dirty="0"/>
          </a:p>
        </p:txBody>
      </p:sp>
    </p:spTree>
    <p:extLst>
      <p:ext uri="{BB962C8B-B14F-4D97-AF65-F5344CB8AC3E}">
        <p14:creationId xmlns:p14="http://schemas.microsoft.com/office/powerpoint/2010/main" val="22447256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0608"/>
            <a:ext cx="8229600" cy="5765555"/>
          </a:xfrm>
        </p:spPr>
        <p:txBody>
          <a:bodyPr/>
          <a:lstStyle/>
          <a:p>
            <a:pPr marL="0" indent="0">
              <a:buNone/>
            </a:pPr>
            <a:r>
              <a:rPr lang="en-US" dirty="0"/>
              <a:t>Homozygous organisms are true-breeding for a particular trait.  Heterozygous organisms are hybrid for a particular trait.</a:t>
            </a:r>
          </a:p>
          <a:p>
            <a:pPr marL="0" indent="0">
              <a:buNone/>
            </a:pPr>
            <a:endParaRPr lang="en-US" dirty="0"/>
          </a:p>
        </p:txBody>
      </p:sp>
    </p:spTree>
    <p:extLst>
      <p:ext uri="{BB962C8B-B14F-4D97-AF65-F5344CB8AC3E}">
        <p14:creationId xmlns:p14="http://schemas.microsoft.com/office/powerpoint/2010/main" val="35469307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endParaRPr lang="en-US" b="1" dirty="0" smtClean="0"/>
          </a:p>
          <a:p>
            <a:r>
              <a:rPr lang="en-US" b="1" dirty="0" smtClean="0"/>
              <a:t>Phenotype</a:t>
            </a:r>
            <a:r>
              <a:rPr lang="en-US" dirty="0" smtClean="0"/>
              <a:t> </a:t>
            </a:r>
            <a:r>
              <a:rPr lang="en-US" dirty="0"/>
              <a:t>– physical characteristics</a:t>
            </a:r>
          </a:p>
          <a:p>
            <a:endParaRPr lang="en-US" b="1" dirty="0" smtClean="0"/>
          </a:p>
          <a:p>
            <a:r>
              <a:rPr lang="en-US" b="1" dirty="0" smtClean="0"/>
              <a:t>Genotype</a:t>
            </a:r>
            <a:r>
              <a:rPr lang="en-US" dirty="0" smtClean="0"/>
              <a:t> </a:t>
            </a:r>
            <a:r>
              <a:rPr lang="en-US" dirty="0"/>
              <a:t>– genetic makeup</a:t>
            </a:r>
          </a:p>
          <a:p>
            <a:pPr marL="0" indent="0">
              <a:buNone/>
            </a:pPr>
            <a:endParaRPr lang="en-US" dirty="0"/>
          </a:p>
        </p:txBody>
      </p:sp>
    </p:spTree>
    <p:extLst>
      <p:ext uri="{BB962C8B-B14F-4D97-AF65-F5344CB8AC3E}">
        <p14:creationId xmlns:p14="http://schemas.microsoft.com/office/powerpoint/2010/main" val="4374018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marL="0" indent="0">
              <a:buNone/>
            </a:pPr>
            <a:r>
              <a:rPr lang="en-US" dirty="0"/>
              <a:t>All of the tall plants have the same phenotype but have different genotypes.  The genotype of one third of the tall plants is TT.  The genotype of two thirds of the tall plants is </a:t>
            </a:r>
            <a:r>
              <a:rPr lang="en-US" dirty="0" err="1"/>
              <a:t>Tt</a:t>
            </a:r>
            <a:r>
              <a:rPr lang="en-US"/>
              <a:t>.  </a:t>
            </a:r>
          </a:p>
          <a:p>
            <a:pPr marL="0" indent="0">
              <a:buNone/>
            </a:pPr>
            <a:endParaRPr lang="en-US" dirty="0"/>
          </a:p>
        </p:txBody>
      </p:sp>
    </p:spTree>
    <p:extLst>
      <p:ext uri="{BB962C8B-B14F-4D97-AF65-F5344CB8AC3E}">
        <p14:creationId xmlns:p14="http://schemas.microsoft.com/office/powerpoint/2010/main" val="32103902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0"/>
            <a:ext cx="8229600" cy="1447800"/>
          </a:xfrm>
        </p:spPr>
        <p:txBody>
          <a:bodyPr>
            <a:normAutofit fontScale="90000"/>
          </a:bodyPr>
          <a:lstStyle/>
          <a:p>
            <a:r>
              <a:rPr lang="en-US" b="1" dirty="0"/>
              <a:t>11-3  EXPLORING MENDELIAN GENETICS</a:t>
            </a:r>
            <a:r>
              <a:rPr lang="en-US" dirty="0"/>
              <a:t/>
            </a:r>
            <a:br>
              <a:rPr lang="en-US" dirty="0"/>
            </a:br>
            <a:endParaRPr lang="en-US" dirty="0"/>
          </a:p>
        </p:txBody>
      </p:sp>
    </p:spTree>
    <p:extLst>
      <p:ext uri="{BB962C8B-B14F-4D97-AF65-F5344CB8AC3E}">
        <p14:creationId xmlns:p14="http://schemas.microsoft.com/office/powerpoint/2010/main" val="30269384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indent="0">
              <a:buNone/>
            </a:pPr>
            <a:r>
              <a:rPr lang="en-US" b="1" dirty="0"/>
              <a:t>Independent assortment</a:t>
            </a:r>
            <a:endParaRPr lang="en-US" dirty="0"/>
          </a:p>
          <a:p>
            <a:r>
              <a:rPr lang="en-US" dirty="0"/>
              <a:t>Mendel performed an experiment to follow two different genes as they passed from one generation to the next.  Mendel’s experiment is known as a two-factor cross.</a:t>
            </a:r>
          </a:p>
          <a:p>
            <a:pPr marL="0" indent="0">
              <a:buNone/>
            </a:pPr>
            <a:endParaRPr lang="en-US" dirty="0"/>
          </a:p>
        </p:txBody>
      </p:sp>
    </p:spTree>
    <p:extLst>
      <p:ext uri="{BB962C8B-B14F-4D97-AF65-F5344CB8AC3E}">
        <p14:creationId xmlns:p14="http://schemas.microsoft.com/office/powerpoint/2010/main" val="21094878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marL="0" indent="0">
              <a:buNone/>
            </a:pPr>
            <a:r>
              <a:rPr lang="en-US" dirty="0"/>
              <a:t>First, Mendel crossed true-breeding plants that produced only round yellow peas </a:t>
            </a:r>
            <a:br>
              <a:rPr lang="en-US" dirty="0"/>
            </a:br>
            <a:r>
              <a:rPr lang="en-US" dirty="0"/>
              <a:t>(genotype RRYY) with plants that produced wrinkled green peas (genotype </a:t>
            </a:r>
            <a:r>
              <a:rPr lang="en-US" dirty="0" err="1"/>
              <a:t>rryy</a:t>
            </a:r>
            <a:r>
              <a:rPr lang="en-US" dirty="0"/>
              <a:t>).  All of the F1 offspring produced round yellow peas.  This shows that the alleles for yellow and round peas are dominant over the alleles for green and wrinkled peas. </a:t>
            </a:r>
          </a:p>
          <a:p>
            <a:pPr marL="0" indent="0">
              <a:buNone/>
            </a:pPr>
            <a:endParaRPr lang="en-US" dirty="0"/>
          </a:p>
        </p:txBody>
      </p:sp>
    </p:spTree>
    <p:extLst>
      <p:ext uri="{BB962C8B-B14F-4D97-AF65-F5344CB8AC3E}">
        <p14:creationId xmlns:p14="http://schemas.microsoft.com/office/powerpoint/2010/main" val="34244567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buNone/>
            </a:pPr>
            <a:r>
              <a:rPr lang="en-US" b="1" dirty="0" smtClean="0"/>
              <a:t>	</a:t>
            </a:r>
          </a:p>
          <a:p>
            <a:pPr marL="0" indent="0">
              <a:buNone/>
            </a:pPr>
            <a:endParaRPr lang="en-US" b="1" dirty="0"/>
          </a:p>
          <a:p>
            <a:pPr marL="0" indent="0">
              <a:buNone/>
            </a:pPr>
            <a:r>
              <a:rPr lang="en-US" b="1" dirty="0" smtClean="0"/>
              <a:t>	 </a:t>
            </a:r>
            <a:r>
              <a:rPr lang="en-US" b="1" dirty="0" err="1"/>
              <a:t>ry</a:t>
            </a:r>
            <a:r>
              <a:rPr lang="en-US" b="1" dirty="0"/>
              <a:t>	   </a:t>
            </a:r>
            <a:r>
              <a:rPr lang="en-US" b="1" dirty="0" err="1"/>
              <a:t>ry</a:t>
            </a:r>
            <a:r>
              <a:rPr lang="en-US" b="1" dirty="0"/>
              <a:t>	   </a:t>
            </a:r>
            <a:r>
              <a:rPr lang="en-US" b="1" dirty="0" err="1"/>
              <a:t>ry</a:t>
            </a:r>
            <a:r>
              <a:rPr lang="en-US" b="1" dirty="0"/>
              <a:t>	   </a:t>
            </a:r>
            <a:r>
              <a:rPr lang="en-US" b="1" dirty="0" err="1"/>
              <a:t>ry</a:t>
            </a:r>
            <a:endParaRPr lang="en-US" dirty="0"/>
          </a:p>
          <a:p>
            <a:pPr marL="0" indent="0">
              <a:buNone/>
            </a:pPr>
            <a:r>
              <a:rPr lang="en-US" b="1" dirty="0"/>
              <a:t> </a:t>
            </a:r>
            <a:r>
              <a:rPr lang="en-US" b="1" dirty="0" smtClean="0"/>
              <a:t>   RY</a:t>
            </a:r>
            <a:r>
              <a:rPr lang="en-US" dirty="0"/>
              <a:t>	</a:t>
            </a:r>
            <a:r>
              <a:rPr lang="en-US" dirty="0" err="1"/>
              <a:t>RrYy</a:t>
            </a:r>
            <a:r>
              <a:rPr lang="en-US" dirty="0"/>
              <a:t>   </a:t>
            </a:r>
            <a:r>
              <a:rPr lang="en-US" dirty="0" err="1"/>
              <a:t>RrYy</a:t>
            </a:r>
            <a:r>
              <a:rPr lang="en-US" dirty="0"/>
              <a:t>   </a:t>
            </a:r>
            <a:r>
              <a:rPr lang="en-US" dirty="0" err="1"/>
              <a:t>RrYy</a:t>
            </a:r>
            <a:r>
              <a:rPr lang="en-US" dirty="0"/>
              <a:t>   </a:t>
            </a:r>
            <a:r>
              <a:rPr lang="en-US" dirty="0" err="1"/>
              <a:t>RrYy</a:t>
            </a:r>
            <a:endParaRPr lang="en-US" dirty="0"/>
          </a:p>
          <a:p>
            <a:pPr marL="0" indent="0">
              <a:buNone/>
            </a:pPr>
            <a:r>
              <a:rPr lang="en-US" b="1" dirty="0" smtClean="0"/>
              <a:t>    RY</a:t>
            </a:r>
            <a:r>
              <a:rPr lang="en-US" dirty="0"/>
              <a:t>	</a:t>
            </a:r>
            <a:r>
              <a:rPr lang="en-US" dirty="0" err="1"/>
              <a:t>RrYy</a:t>
            </a:r>
            <a:r>
              <a:rPr lang="en-US" dirty="0"/>
              <a:t>   </a:t>
            </a:r>
            <a:r>
              <a:rPr lang="en-US" dirty="0" err="1"/>
              <a:t>RrYy</a:t>
            </a:r>
            <a:r>
              <a:rPr lang="en-US" dirty="0"/>
              <a:t>   </a:t>
            </a:r>
            <a:r>
              <a:rPr lang="en-US" dirty="0" err="1"/>
              <a:t>RrYy</a:t>
            </a:r>
            <a:r>
              <a:rPr lang="en-US" dirty="0"/>
              <a:t>   </a:t>
            </a:r>
            <a:r>
              <a:rPr lang="en-US" dirty="0" err="1"/>
              <a:t>RrYy</a:t>
            </a:r>
            <a:endParaRPr lang="en-US" dirty="0"/>
          </a:p>
          <a:p>
            <a:pPr marL="0" indent="0">
              <a:buNone/>
            </a:pPr>
            <a:r>
              <a:rPr lang="en-US" b="1" dirty="0" smtClean="0"/>
              <a:t>    RY</a:t>
            </a:r>
            <a:r>
              <a:rPr lang="en-US" dirty="0"/>
              <a:t>	</a:t>
            </a:r>
            <a:r>
              <a:rPr lang="en-US" dirty="0" err="1"/>
              <a:t>RrYy</a:t>
            </a:r>
            <a:r>
              <a:rPr lang="en-US" dirty="0"/>
              <a:t>   </a:t>
            </a:r>
            <a:r>
              <a:rPr lang="en-US" dirty="0" err="1"/>
              <a:t>RrYy</a:t>
            </a:r>
            <a:r>
              <a:rPr lang="en-US" dirty="0"/>
              <a:t>   </a:t>
            </a:r>
            <a:r>
              <a:rPr lang="en-US" dirty="0" err="1"/>
              <a:t>RrYy</a:t>
            </a:r>
            <a:r>
              <a:rPr lang="en-US" dirty="0"/>
              <a:t>   </a:t>
            </a:r>
            <a:r>
              <a:rPr lang="en-US" dirty="0" err="1"/>
              <a:t>RrYy</a:t>
            </a:r>
            <a:endParaRPr lang="en-US" dirty="0"/>
          </a:p>
          <a:p>
            <a:pPr marL="0" indent="0">
              <a:buNone/>
            </a:pPr>
            <a:r>
              <a:rPr lang="en-US" b="1" dirty="0" smtClean="0"/>
              <a:t>    RY</a:t>
            </a:r>
            <a:r>
              <a:rPr lang="en-US" dirty="0"/>
              <a:t>	</a:t>
            </a:r>
            <a:r>
              <a:rPr lang="en-US" dirty="0" err="1"/>
              <a:t>RrYy</a:t>
            </a:r>
            <a:r>
              <a:rPr lang="en-US" dirty="0"/>
              <a:t>   </a:t>
            </a:r>
            <a:r>
              <a:rPr lang="en-US" dirty="0" err="1"/>
              <a:t>RrYy</a:t>
            </a:r>
            <a:r>
              <a:rPr lang="en-US" dirty="0"/>
              <a:t>	</a:t>
            </a:r>
            <a:r>
              <a:rPr lang="en-US" dirty="0" err="1"/>
              <a:t>RrYy</a:t>
            </a:r>
            <a:r>
              <a:rPr lang="en-US" dirty="0"/>
              <a:t>   </a:t>
            </a:r>
            <a:r>
              <a:rPr lang="en-US" dirty="0" err="1"/>
              <a:t>RrYy</a:t>
            </a:r>
            <a:endParaRPr lang="en-US" dirty="0"/>
          </a:p>
        </p:txBody>
      </p:sp>
    </p:spTree>
    <p:extLst>
      <p:ext uri="{BB962C8B-B14F-4D97-AF65-F5344CB8AC3E}">
        <p14:creationId xmlns:p14="http://schemas.microsoft.com/office/powerpoint/2010/main" val="21890913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indent="0">
              <a:buNone/>
            </a:pPr>
            <a:r>
              <a:rPr lang="en-US" dirty="0"/>
              <a:t>This cross didn’t indicate whether genes segregate independently, but it provides the hybrid plants needed for the next cross – the cross of F1 plants to produce the F2 generation.</a:t>
            </a:r>
          </a:p>
          <a:p>
            <a:pPr marL="0" indent="0">
              <a:buNone/>
            </a:pPr>
            <a:endParaRPr lang="en-US" dirty="0"/>
          </a:p>
        </p:txBody>
      </p:sp>
    </p:spTree>
    <p:extLst>
      <p:ext uri="{BB962C8B-B14F-4D97-AF65-F5344CB8AC3E}">
        <p14:creationId xmlns:p14="http://schemas.microsoft.com/office/powerpoint/2010/main" val="34526365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buNone/>
            </a:pPr>
            <a:r>
              <a:rPr lang="en-US" dirty="0"/>
              <a:t>Mendel knew that F1 plants were all heterozygous for both the seed shape and seed color genes. He wanted to know how the alleles would segregate when the F1 plants were crossed to each other to produce an F2 generation.  He found that the alleles for seed shape segregated independently of those for seed color.  This is called </a:t>
            </a:r>
            <a:r>
              <a:rPr lang="en-US" b="1" dirty="0"/>
              <a:t>independent assortment.</a:t>
            </a:r>
            <a:endParaRPr lang="en-US" dirty="0"/>
          </a:p>
          <a:p>
            <a:pPr marL="0" indent="0">
              <a:buNone/>
            </a:pPr>
            <a:endParaRPr lang="en-US" dirty="0"/>
          </a:p>
        </p:txBody>
      </p:sp>
    </p:spTree>
    <p:extLst>
      <p:ext uri="{BB962C8B-B14F-4D97-AF65-F5344CB8AC3E}">
        <p14:creationId xmlns:p14="http://schemas.microsoft.com/office/powerpoint/2010/main" val="18058695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buNone/>
            </a:pPr>
            <a:endParaRPr lang="en-US" b="1" dirty="0" smtClean="0"/>
          </a:p>
          <a:p>
            <a:pPr marL="0" indent="0">
              <a:buNone/>
            </a:pPr>
            <a:r>
              <a:rPr lang="en-US" b="1" dirty="0" smtClean="0"/>
              <a:t>Independent </a:t>
            </a:r>
            <a:r>
              <a:rPr lang="en-US" b="1" dirty="0"/>
              <a:t>assortment</a:t>
            </a:r>
            <a:r>
              <a:rPr lang="en-US" dirty="0"/>
              <a:t> – genes for different traits can segregate independently during the f</a:t>
            </a:r>
            <a:r>
              <a:rPr lang="en-US" dirty="0" smtClean="0"/>
              <a:t>ormation </a:t>
            </a:r>
            <a:r>
              <a:rPr lang="en-US" dirty="0"/>
              <a:t>of gametes.</a:t>
            </a:r>
          </a:p>
          <a:p>
            <a:pPr marL="0" indent="0">
              <a:buNone/>
            </a:pPr>
            <a:endParaRPr lang="en-US" dirty="0"/>
          </a:p>
        </p:txBody>
      </p:sp>
    </p:spTree>
    <p:extLst>
      <p:ext uri="{BB962C8B-B14F-4D97-AF65-F5344CB8AC3E}">
        <p14:creationId xmlns:p14="http://schemas.microsoft.com/office/powerpoint/2010/main" val="34964076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marL="0" indent="0">
              <a:buNone/>
            </a:pPr>
            <a:r>
              <a:rPr lang="en-US" b="1" dirty="0"/>
              <a:t>	</a:t>
            </a:r>
            <a:r>
              <a:rPr lang="en-US" b="1" dirty="0" smtClean="0"/>
              <a:t>    RY       </a:t>
            </a:r>
            <a:r>
              <a:rPr lang="en-US" b="1" dirty="0" err="1"/>
              <a:t>RY</a:t>
            </a:r>
            <a:r>
              <a:rPr lang="en-US" b="1" dirty="0"/>
              <a:t>         </a:t>
            </a:r>
            <a:r>
              <a:rPr lang="en-US" b="1" dirty="0" err="1"/>
              <a:t>rY</a:t>
            </a:r>
            <a:r>
              <a:rPr lang="en-US" b="1" dirty="0"/>
              <a:t>         </a:t>
            </a:r>
            <a:r>
              <a:rPr lang="en-US" b="1" dirty="0" err="1"/>
              <a:t>ry</a:t>
            </a:r>
            <a:endParaRPr lang="en-US" dirty="0"/>
          </a:p>
          <a:p>
            <a:pPr marL="0" indent="0">
              <a:buNone/>
            </a:pPr>
            <a:r>
              <a:rPr lang="en-US" b="1" dirty="0" smtClean="0"/>
              <a:t>    RY</a:t>
            </a:r>
            <a:r>
              <a:rPr lang="en-US" dirty="0"/>
              <a:t>	</a:t>
            </a:r>
            <a:r>
              <a:rPr lang="en-US" dirty="0" smtClean="0"/>
              <a:t>  RRYY   </a:t>
            </a:r>
            <a:r>
              <a:rPr lang="en-US" dirty="0" err="1"/>
              <a:t>RRYy</a:t>
            </a:r>
            <a:r>
              <a:rPr lang="en-US" dirty="0"/>
              <a:t>    </a:t>
            </a:r>
            <a:r>
              <a:rPr lang="en-US" dirty="0" err="1"/>
              <a:t>RrYY</a:t>
            </a:r>
            <a:r>
              <a:rPr lang="en-US" dirty="0"/>
              <a:t>   </a:t>
            </a:r>
            <a:r>
              <a:rPr lang="en-US" dirty="0" err="1"/>
              <a:t>RrYy</a:t>
            </a:r>
            <a:endParaRPr lang="en-US" dirty="0"/>
          </a:p>
          <a:p>
            <a:pPr marL="0" indent="0">
              <a:buNone/>
            </a:pPr>
            <a:r>
              <a:rPr lang="en-US" b="1" dirty="0" smtClean="0"/>
              <a:t>    </a:t>
            </a:r>
            <a:r>
              <a:rPr lang="en-US" b="1" dirty="0" err="1" smtClean="0"/>
              <a:t>Ry</a:t>
            </a:r>
            <a:r>
              <a:rPr lang="en-US" dirty="0"/>
              <a:t>	</a:t>
            </a:r>
            <a:r>
              <a:rPr lang="en-US" dirty="0" smtClean="0"/>
              <a:t>  </a:t>
            </a:r>
            <a:r>
              <a:rPr lang="en-US" dirty="0" err="1" smtClean="0"/>
              <a:t>RRYy</a:t>
            </a:r>
            <a:r>
              <a:rPr lang="en-US" dirty="0" smtClean="0"/>
              <a:t>    </a:t>
            </a:r>
            <a:r>
              <a:rPr lang="en-US" dirty="0" err="1"/>
              <a:t>RRyy</a:t>
            </a:r>
            <a:r>
              <a:rPr lang="en-US" dirty="0"/>
              <a:t>    </a:t>
            </a:r>
            <a:r>
              <a:rPr lang="en-US" dirty="0" err="1"/>
              <a:t>RrYy</a:t>
            </a:r>
            <a:r>
              <a:rPr lang="en-US" dirty="0"/>
              <a:t>    </a:t>
            </a:r>
            <a:r>
              <a:rPr lang="en-US" dirty="0" err="1"/>
              <a:t>Rryy</a:t>
            </a:r>
            <a:endParaRPr lang="en-US" dirty="0"/>
          </a:p>
          <a:p>
            <a:pPr marL="0" indent="0">
              <a:buNone/>
            </a:pPr>
            <a:r>
              <a:rPr lang="en-US" b="1" dirty="0" smtClean="0"/>
              <a:t>    </a:t>
            </a:r>
            <a:r>
              <a:rPr lang="en-US" b="1" dirty="0" err="1" smtClean="0"/>
              <a:t>rY</a:t>
            </a:r>
            <a:r>
              <a:rPr lang="en-US" dirty="0"/>
              <a:t>	</a:t>
            </a:r>
            <a:r>
              <a:rPr lang="en-US" dirty="0" smtClean="0"/>
              <a:t>  </a:t>
            </a:r>
            <a:r>
              <a:rPr lang="en-US" dirty="0" err="1" smtClean="0"/>
              <a:t>RrYY</a:t>
            </a:r>
            <a:r>
              <a:rPr lang="en-US" dirty="0" smtClean="0"/>
              <a:t>    </a:t>
            </a:r>
            <a:r>
              <a:rPr lang="en-US" dirty="0" err="1"/>
              <a:t>RrYy</a:t>
            </a:r>
            <a:r>
              <a:rPr lang="en-US" dirty="0"/>
              <a:t>     </a:t>
            </a:r>
            <a:r>
              <a:rPr lang="en-US" dirty="0" err="1"/>
              <a:t>rrYY</a:t>
            </a:r>
            <a:r>
              <a:rPr lang="en-US" dirty="0"/>
              <a:t>    </a:t>
            </a:r>
            <a:r>
              <a:rPr lang="en-US" dirty="0" err="1"/>
              <a:t>rrYy</a:t>
            </a:r>
            <a:endParaRPr lang="en-US" dirty="0"/>
          </a:p>
          <a:p>
            <a:pPr marL="0" indent="0">
              <a:buNone/>
            </a:pPr>
            <a:r>
              <a:rPr lang="en-US" b="1" dirty="0" smtClean="0"/>
              <a:t>    </a:t>
            </a:r>
            <a:r>
              <a:rPr lang="en-US" b="1" dirty="0" err="1" smtClean="0"/>
              <a:t>ry</a:t>
            </a:r>
            <a:r>
              <a:rPr lang="en-US" b="1" dirty="0" smtClean="0"/>
              <a:t> </a:t>
            </a:r>
            <a:r>
              <a:rPr lang="en-US" dirty="0" smtClean="0"/>
              <a:t> </a:t>
            </a:r>
            <a:r>
              <a:rPr lang="en-US" dirty="0"/>
              <a:t>	</a:t>
            </a:r>
            <a:r>
              <a:rPr lang="en-US" dirty="0" smtClean="0"/>
              <a:t>  </a:t>
            </a:r>
            <a:r>
              <a:rPr lang="en-US" dirty="0" err="1" smtClean="0"/>
              <a:t>RrYy</a:t>
            </a:r>
            <a:r>
              <a:rPr lang="en-US" dirty="0"/>
              <a:t> </a:t>
            </a:r>
            <a:r>
              <a:rPr lang="en-US" dirty="0" smtClean="0"/>
              <a:t>   </a:t>
            </a:r>
            <a:r>
              <a:rPr lang="en-US" dirty="0" err="1" smtClean="0"/>
              <a:t>Rryy</a:t>
            </a:r>
            <a:r>
              <a:rPr lang="en-US" dirty="0" smtClean="0"/>
              <a:t>     </a:t>
            </a:r>
            <a:r>
              <a:rPr lang="en-US" dirty="0" err="1" smtClean="0"/>
              <a:t>rrYy</a:t>
            </a:r>
            <a:r>
              <a:rPr lang="en-US" dirty="0" smtClean="0"/>
              <a:t>     </a:t>
            </a:r>
            <a:r>
              <a:rPr lang="en-US" dirty="0" err="1"/>
              <a:t>rryy</a:t>
            </a:r>
            <a:endParaRPr lang="en-US" dirty="0"/>
          </a:p>
        </p:txBody>
      </p:sp>
    </p:spTree>
    <p:extLst>
      <p:ext uri="{BB962C8B-B14F-4D97-AF65-F5344CB8AC3E}">
        <p14:creationId xmlns:p14="http://schemas.microsoft.com/office/powerpoint/2010/main" val="26404227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73488"/>
            <a:ext cx="8229600" cy="6179712"/>
          </a:xfrm>
        </p:spPr>
        <p:txBody>
          <a:bodyPr>
            <a:normAutofit lnSpcReduction="10000"/>
          </a:bodyPr>
          <a:lstStyle/>
          <a:p>
            <a:r>
              <a:rPr lang="en-US" b="1" dirty="0"/>
              <a:t>A Summary of Mendel’s Principles</a:t>
            </a:r>
            <a:endParaRPr lang="en-US" dirty="0"/>
          </a:p>
          <a:p>
            <a:pPr lvl="0"/>
            <a:r>
              <a:rPr lang="en-US" dirty="0"/>
              <a:t>The inheritance of biological characteristics is determined by genes.  Genes are passed from parents to their offspring</a:t>
            </a:r>
          </a:p>
          <a:p>
            <a:pPr lvl="0"/>
            <a:r>
              <a:rPr lang="en-US" dirty="0"/>
              <a:t>Some forms of genes may be dominant and others may be recessive</a:t>
            </a:r>
          </a:p>
          <a:p>
            <a:pPr lvl="0"/>
            <a:r>
              <a:rPr lang="en-US" dirty="0"/>
              <a:t>In most organisms, each adult has two copies of each gene – one from each parent. These genes are segregated from each other when gametes are formed</a:t>
            </a:r>
          </a:p>
          <a:p>
            <a:pPr lvl="0"/>
            <a:r>
              <a:rPr lang="en-US" dirty="0"/>
              <a:t>The alleles for different genes usually segregate independently of one another</a:t>
            </a:r>
          </a:p>
          <a:p>
            <a:pPr marL="0" indent="0">
              <a:buNone/>
            </a:pPr>
            <a:endParaRPr lang="en-US" dirty="0"/>
          </a:p>
        </p:txBody>
      </p:sp>
    </p:spTree>
    <p:extLst>
      <p:ext uri="{BB962C8B-B14F-4D97-AF65-F5344CB8AC3E}">
        <p14:creationId xmlns:p14="http://schemas.microsoft.com/office/powerpoint/2010/main" val="29732111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lstStyle/>
          <a:p>
            <a:pPr marL="0" indent="0">
              <a:buNone/>
            </a:pPr>
            <a:r>
              <a:rPr lang="en-US" b="1" dirty="0"/>
              <a:t>Beyond Dominant and Recessive Alleles</a:t>
            </a:r>
            <a:endParaRPr lang="en-US" dirty="0"/>
          </a:p>
          <a:p>
            <a:r>
              <a:rPr lang="en-US" dirty="0"/>
              <a:t>Some alleles are neither dominant nor recessive, and many traits are controlled by multiple alleles or multiple genes</a:t>
            </a:r>
          </a:p>
          <a:p>
            <a:pPr marL="0" indent="0">
              <a:buNone/>
            </a:pPr>
            <a:endParaRPr lang="en-US" dirty="0"/>
          </a:p>
        </p:txBody>
      </p:sp>
    </p:spTree>
    <p:extLst>
      <p:ext uri="{BB962C8B-B14F-4D97-AF65-F5344CB8AC3E}">
        <p14:creationId xmlns:p14="http://schemas.microsoft.com/office/powerpoint/2010/main" val="12824440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0608"/>
            <a:ext cx="8229600" cy="5765555"/>
          </a:xfrm>
        </p:spPr>
        <p:txBody>
          <a:bodyPr/>
          <a:lstStyle/>
          <a:p>
            <a:pPr marL="0" indent="0">
              <a:buNone/>
            </a:pPr>
            <a:r>
              <a:rPr lang="en-US" b="1" dirty="0"/>
              <a:t>Incomplete Dominance</a:t>
            </a:r>
            <a:endParaRPr lang="en-US" dirty="0"/>
          </a:p>
          <a:p>
            <a:r>
              <a:rPr lang="en-US" dirty="0"/>
              <a:t> A cross between two four o’clock plants, one red and the other white, results in pink colored flowers.  Neither allele is dominant.  </a:t>
            </a:r>
          </a:p>
          <a:p>
            <a:r>
              <a:rPr lang="en-US" b="1" dirty="0"/>
              <a:t>Incomplete dominance – </a:t>
            </a:r>
            <a:r>
              <a:rPr lang="en-US" dirty="0"/>
              <a:t>when one allele is not completely dominant over another</a:t>
            </a:r>
          </a:p>
          <a:p>
            <a:pPr marL="0" indent="0">
              <a:buNone/>
            </a:pPr>
            <a:endParaRPr lang="en-US" dirty="0"/>
          </a:p>
        </p:txBody>
      </p:sp>
    </p:spTree>
    <p:extLst>
      <p:ext uri="{BB962C8B-B14F-4D97-AF65-F5344CB8AC3E}">
        <p14:creationId xmlns:p14="http://schemas.microsoft.com/office/powerpoint/2010/main" val="24852110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81200" y="1016000"/>
            <a:ext cx="4139272" cy="4599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30573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89398"/>
            <a:ext cx="8229600" cy="5636766"/>
          </a:xfrm>
        </p:spPr>
        <p:txBody>
          <a:bodyPr/>
          <a:lstStyle/>
          <a:p>
            <a:pPr marL="0" indent="0">
              <a:buNone/>
            </a:pPr>
            <a:r>
              <a:rPr lang="en-US" b="1" dirty="0" err="1"/>
              <a:t>Codominance</a:t>
            </a:r>
            <a:endParaRPr lang="en-US" dirty="0"/>
          </a:p>
          <a:p>
            <a:r>
              <a:rPr lang="en-US" dirty="0"/>
              <a:t>When both alleles contribute to the phenotype of the organism</a:t>
            </a:r>
          </a:p>
          <a:p>
            <a:r>
              <a:rPr lang="en-US" dirty="0"/>
              <a:t>For example, in cattle the allele for red hair is </a:t>
            </a:r>
            <a:r>
              <a:rPr lang="en-US" dirty="0" err="1"/>
              <a:t>codominant</a:t>
            </a:r>
            <a:r>
              <a:rPr lang="en-US" dirty="0"/>
              <a:t> with the allele for white hair.  Cattle with both alleles are pinkish brown because their coats are a mixture of both red and white hairs.</a:t>
            </a:r>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13433912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73488"/>
            <a:ext cx="8229600" cy="5752676"/>
          </a:xfrm>
        </p:spPr>
        <p:txBody>
          <a:bodyPr/>
          <a:lstStyle/>
          <a:p>
            <a:pPr marL="0" indent="0">
              <a:buNone/>
            </a:pPr>
            <a:r>
              <a:rPr lang="en-US" b="1" dirty="0"/>
              <a:t>Multiple Alleles</a:t>
            </a:r>
            <a:endParaRPr lang="en-US" dirty="0"/>
          </a:p>
          <a:p>
            <a:r>
              <a:rPr lang="en-US" dirty="0"/>
              <a:t>Genes that have more than two alleles are said to have </a:t>
            </a:r>
            <a:r>
              <a:rPr lang="en-US" b="1" dirty="0"/>
              <a:t>multiple alleles</a:t>
            </a:r>
            <a:endParaRPr lang="en-US" dirty="0"/>
          </a:p>
          <a:p>
            <a:r>
              <a:rPr lang="en-US" dirty="0"/>
              <a:t>Ex – human genes for blood type</a:t>
            </a:r>
          </a:p>
          <a:p>
            <a:pPr marL="0" indent="0">
              <a:buNone/>
            </a:pPr>
            <a:endParaRPr lang="en-US" dirty="0"/>
          </a:p>
        </p:txBody>
      </p:sp>
    </p:spTree>
    <p:extLst>
      <p:ext uri="{BB962C8B-B14F-4D97-AF65-F5344CB8AC3E}">
        <p14:creationId xmlns:p14="http://schemas.microsoft.com/office/powerpoint/2010/main" val="13780379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89398"/>
            <a:ext cx="8229600" cy="5636766"/>
          </a:xfrm>
        </p:spPr>
        <p:txBody>
          <a:bodyPr/>
          <a:lstStyle/>
          <a:p>
            <a:pPr marL="0" indent="0">
              <a:buNone/>
            </a:pPr>
            <a:r>
              <a:rPr lang="en-US" b="1" dirty="0"/>
              <a:t>Polygenic Traits</a:t>
            </a:r>
            <a:endParaRPr lang="en-US" dirty="0"/>
          </a:p>
          <a:p>
            <a:r>
              <a:rPr lang="en-US" dirty="0"/>
              <a:t>Traits controlled by two or more genes are </a:t>
            </a:r>
            <a:r>
              <a:rPr lang="en-US" b="1" dirty="0"/>
              <a:t>polygenic traits</a:t>
            </a:r>
            <a:r>
              <a:rPr lang="en-US" dirty="0"/>
              <a:t>.  </a:t>
            </a:r>
          </a:p>
          <a:p>
            <a:endParaRPr lang="en-US" smtClean="0"/>
          </a:p>
          <a:p>
            <a:r>
              <a:rPr lang="en-US" smtClean="0"/>
              <a:t>Ex </a:t>
            </a:r>
            <a:r>
              <a:rPr lang="en-US" dirty="0"/>
              <a:t>– at least 3 genes are involved in making the reddish-brown pigment in the eyes of fruit flies</a:t>
            </a:r>
          </a:p>
          <a:p>
            <a:r>
              <a:rPr lang="en-US" dirty="0"/>
              <a:t>Ex – the wide range of human skin color</a:t>
            </a:r>
          </a:p>
          <a:p>
            <a:pPr marL="0" indent="0">
              <a:buNone/>
            </a:pPr>
            <a:r>
              <a:rPr lang="en-US" dirty="0"/>
              <a:t> </a:t>
            </a:r>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178675672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52600"/>
            <a:ext cx="8229600" cy="1143000"/>
          </a:xfrm>
        </p:spPr>
        <p:txBody>
          <a:bodyPr/>
          <a:lstStyle/>
          <a:p>
            <a:r>
              <a:rPr lang="en-US" b="1" dirty="0"/>
              <a:t>11-4 MEIOSIS</a:t>
            </a:r>
            <a:endParaRPr lang="en-US" dirty="0"/>
          </a:p>
        </p:txBody>
      </p:sp>
    </p:spTree>
    <p:extLst>
      <p:ext uri="{BB962C8B-B14F-4D97-AF65-F5344CB8AC3E}">
        <p14:creationId xmlns:p14="http://schemas.microsoft.com/office/powerpoint/2010/main" val="279043604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943600"/>
          </a:xfrm>
        </p:spPr>
        <p:txBody>
          <a:bodyPr/>
          <a:lstStyle/>
          <a:p>
            <a:pPr marL="0" indent="0">
              <a:buNone/>
            </a:pPr>
            <a:r>
              <a:rPr lang="en-US" dirty="0"/>
              <a:t>Mendel’s principles of genetics requires that each organism must inherit a single copy of every gene from both its “parents” and that when an organism produces its own gametes, those two sets of genes must be separated from each other so that each gamete contains just one set of genes.</a:t>
            </a:r>
          </a:p>
          <a:p>
            <a:pPr marL="0" indent="0">
              <a:buNone/>
            </a:pPr>
            <a:endParaRPr lang="en-US" dirty="0"/>
          </a:p>
        </p:txBody>
      </p:sp>
    </p:spTree>
    <p:extLst>
      <p:ext uri="{BB962C8B-B14F-4D97-AF65-F5344CB8AC3E}">
        <p14:creationId xmlns:p14="http://schemas.microsoft.com/office/powerpoint/2010/main" val="10765406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7882"/>
            <a:ext cx="8229600" cy="5688281"/>
          </a:xfrm>
        </p:spPr>
        <p:txBody>
          <a:bodyPr/>
          <a:lstStyle/>
          <a:p>
            <a:pPr marL="0" indent="0">
              <a:buNone/>
            </a:pPr>
            <a:r>
              <a:rPr lang="en-US" b="1" dirty="0"/>
              <a:t>Chromosome Number</a:t>
            </a:r>
            <a:endParaRPr lang="en-US" dirty="0"/>
          </a:p>
          <a:p>
            <a:endParaRPr lang="en-US" b="1" dirty="0" smtClean="0"/>
          </a:p>
          <a:p>
            <a:r>
              <a:rPr lang="en-US" b="1" dirty="0" smtClean="0"/>
              <a:t>Diploid</a:t>
            </a:r>
            <a:r>
              <a:rPr lang="en-US" dirty="0" smtClean="0"/>
              <a:t> </a:t>
            </a:r>
            <a:r>
              <a:rPr lang="en-US" dirty="0"/>
              <a:t>– a cell containing both sets of homologous chromosomes</a:t>
            </a:r>
          </a:p>
          <a:p>
            <a:endParaRPr lang="en-US" b="1" dirty="0" smtClean="0"/>
          </a:p>
          <a:p>
            <a:r>
              <a:rPr lang="en-US" b="1" dirty="0" smtClean="0"/>
              <a:t>Haploid</a:t>
            </a:r>
            <a:r>
              <a:rPr lang="en-US" dirty="0" smtClean="0"/>
              <a:t> </a:t>
            </a:r>
            <a:r>
              <a:rPr lang="en-US" dirty="0"/>
              <a:t>– cells containing one set of chromosomes and a single set of genes</a:t>
            </a:r>
          </a:p>
          <a:p>
            <a:pPr marL="0" indent="0">
              <a:buNone/>
            </a:pPr>
            <a:endParaRPr lang="en-US" dirty="0"/>
          </a:p>
        </p:txBody>
      </p:sp>
    </p:spTree>
    <p:extLst>
      <p:ext uri="{BB962C8B-B14F-4D97-AF65-F5344CB8AC3E}">
        <p14:creationId xmlns:p14="http://schemas.microsoft.com/office/powerpoint/2010/main" val="42116341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buNone/>
            </a:pPr>
            <a:r>
              <a:rPr lang="en-US" b="1" dirty="0"/>
              <a:t>Phases of Meiosis</a:t>
            </a:r>
            <a:endParaRPr lang="en-US" dirty="0"/>
          </a:p>
          <a:p>
            <a:endParaRPr lang="en-US" b="1" dirty="0" smtClean="0"/>
          </a:p>
          <a:p>
            <a:r>
              <a:rPr lang="en-US" b="1" dirty="0" smtClean="0"/>
              <a:t>Meiosis</a:t>
            </a:r>
            <a:r>
              <a:rPr lang="en-US" dirty="0" smtClean="0"/>
              <a:t> </a:t>
            </a:r>
            <a:r>
              <a:rPr lang="en-US" dirty="0"/>
              <a:t>– a process of reduction division in which the number  of chromosomes per cell is cut in half through the separation of homologous chromosomes in a diploid cell</a:t>
            </a:r>
          </a:p>
          <a:p>
            <a:pPr marL="0" indent="0">
              <a:buNone/>
            </a:pPr>
            <a:endParaRPr lang="en-US" dirty="0"/>
          </a:p>
        </p:txBody>
      </p:sp>
    </p:spTree>
    <p:extLst>
      <p:ext uri="{BB962C8B-B14F-4D97-AF65-F5344CB8AC3E}">
        <p14:creationId xmlns:p14="http://schemas.microsoft.com/office/powerpoint/2010/main" val="1782466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buNone/>
            </a:pPr>
            <a:endParaRPr lang="en-US" dirty="0" smtClean="0"/>
          </a:p>
          <a:p>
            <a:pPr marL="0" indent="0">
              <a:buNone/>
            </a:pPr>
            <a:r>
              <a:rPr lang="en-US" dirty="0" smtClean="0"/>
              <a:t>Meiosis </a:t>
            </a:r>
            <a:r>
              <a:rPr lang="en-US" dirty="0"/>
              <a:t>involves two distinct stages:  meiosis I (the first meiotic division) and meiosis II (the second meiotic division)</a:t>
            </a:r>
          </a:p>
          <a:p>
            <a:pPr marL="0" indent="0">
              <a:buNone/>
            </a:pPr>
            <a:endParaRPr lang="en-US" dirty="0"/>
          </a:p>
        </p:txBody>
      </p:sp>
    </p:spTree>
    <p:extLst>
      <p:ext uri="{BB962C8B-B14F-4D97-AF65-F5344CB8AC3E}">
        <p14:creationId xmlns:p14="http://schemas.microsoft.com/office/powerpoint/2010/main" val="9208171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buNone/>
            </a:pPr>
            <a:r>
              <a:rPr lang="en-US" b="1" dirty="0" smtClean="0"/>
              <a:t>			Meiosis </a:t>
            </a:r>
            <a:r>
              <a:rPr lang="en-US" b="1" dirty="0"/>
              <a:t>I</a:t>
            </a:r>
            <a:endParaRPr lang="en-US" dirty="0"/>
          </a:p>
          <a:p>
            <a:endParaRPr lang="en-US" dirty="0"/>
          </a:p>
          <a:p>
            <a:pPr marL="0" indent="0">
              <a:buNone/>
            </a:pPr>
            <a:r>
              <a:rPr lang="en-US" dirty="0" smtClean="0"/>
              <a:t>	Interphase</a:t>
            </a:r>
            <a:r>
              <a:rPr lang="en-US" dirty="0"/>
              <a:t>:</a:t>
            </a:r>
          </a:p>
          <a:p>
            <a:pPr marL="0" indent="0">
              <a:buNone/>
            </a:pPr>
            <a:r>
              <a:rPr lang="en-US" dirty="0"/>
              <a:t> </a:t>
            </a:r>
          </a:p>
          <a:p>
            <a:pPr marL="0" indent="0">
              <a:buNone/>
            </a:pPr>
            <a:r>
              <a:rPr lang="en-US" dirty="0" smtClean="0"/>
              <a:t>	-</a:t>
            </a:r>
            <a:r>
              <a:rPr lang="en-US" dirty="0"/>
              <a:t>the cell replicates its chromosomes</a:t>
            </a:r>
          </a:p>
          <a:p>
            <a:pPr marL="0" indent="0">
              <a:buNone/>
            </a:pPr>
            <a:r>
              <a:rPr lang="en-US" dirty="0"/>
              <a:t> </a:t>
            </a:r>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215263257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buNone/>
            </a:pPr>
            <a:r>
              <a:rPr lang="en-US" dirty="0" smtClean="0"/>
              <a:t>	Prophase </a:t>
            </a:r>
            <a:r>
              <a:rPr lang="en-US" dirty="0"/>
              <a:t>1:</a:t>
            </a:r>
          </a:p>
          <a:p>
            <a:pPr marL="0" indent="0">
              <a:buNone/>
            </a:pPr>
            <a:r>
              <a:rPr lang="en-US" dirty="0"/>
              <a:t> </a:t>
            </a:r>
          </a:p>
          <a:p>
            <a:pPr marL="0" indent="0">
              <a:buNone/>
            </a:pPr>
            <a:r>
              <a:rPr lang="en-US" dirty="0" smtClean="0"/>
              <a:t>	-</a:t>
            </a:r>
            <a:r>
              <a:rPr lang="en-US" dirty="0"/>
              <a:t>Each chromosome pairs with its </a:t>
            </a:r>
            <a:r>
              <a:rPr lang="en-US" dirty="0" smtClean="0"/>
              <a:t>	corresponding </a:t>
            </a:r>
            <a:r>
              <a:rPr lang="en-US" dirty="0"/>
              <a:t>homologous chromosome </a:t>
            </a:r>
            <a:r>
              <a:rPr lang="en-US" dirty="0" smtClean="0"/>
              <a:t>	to </a:t>
            </a:r>
            <a:r>
              <a:rPr lang="en-US" dirty="0"/>
              <a:t>form a tetrad</a:t>
            </a:r>
          </a:p>
          <a:p>
            <a:pPr marL="0" indent="0">
              <a:buNone/>
            </a:pPr>
            <a:endParaRPr lang="en-US" dirty="0"/>
          </a:p>
        </p:txBody>
      </p:sp>
    </p:spTree>
    <p:extLst>
      <p:ext uri="{BB962C8B-B14F-4D97-AF65-F5344CB8AC3E}">
        <p14:creationId xmlns:p14="http://schemas.microsoft.com/office/powerpoint/2010/main" val="3571079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indent="0">
              <a:buNone/>
            </a:pPr>
            <a:r>
              <a:rPr lang="en-US" dirty="0" smtClean="0"/>
              <a:t>	Metaphase </a:t>
            </a:r>
            <a:r>
              <a:rPr lang="en-US" dirty="0"/>
              <a:t>1:</a:t>
            </a:r>
          </a:p>
          <a:p>
            <a:pPr marL="0" indent="0">
              <a:buNone/>
            </a:pPr>
            <a:r>
              <a:rPr lang="en-US" dirty="0"/>
              <a:t> </a:t>
            </a:r>
          </a:p>
          <a:p>
            <a:pPr marL="0" indent="0">
              <a:buNone/>
            </a:pPr>
            <a:r>
              <a:rPr lang="en-US" dirty="0" smtClean="0"/>
              <a:t>	-</a:t>
            </a:r>
            <a:r>
              <a:rPr lang="en-US" dirty="0"/>
              <a:t>the centromere of each chromosome </a:t>
            </a:r>
            <a:r>
              <a:rPr lang="en-US" dirty="0" smtClean="0"/>
              <a:t>	becomes </a:t>
            </a:r>
            <a:r>
              <a:rPr lang="en-US" dirty="0"/>
              <a:t>attached to a spindle fiber</a:t>
            </a:r>
          </a:p>
          <a:p>
            <a:pPr marL="0" indent="0">
              <a:buNone/>
            </a:pPr>
            <a:r>
              <a:rPr lang="en-US" dirty="0" smtClean="0"/>
              <a:t>	-</a:t>
            </a:r>
            <a:r>
              <a:rPr lang="en-US" dirty="0"/>
              <a:t>the spindle fibers pull the tetrads to the </a:t>
            </a:r>
            <a:r>
              <a:rPr lang="en-US" dirty="0" smtClean="0"/>
              <a:t>	equator </a:t>
            </a:r>
            <a:r>
              <a:rPr lang="en-US" dirty="0"/>
              <a:t>of the spindle</a:t>
            </a:r>
          </a:p>
          <a:p>
            <a:pPr marL="0" indent="0">
              <a:buNone/>
            </a:pPr>
            <a:r>
              <a:rPr lang="en-US" dirty="0" smtClean="0"/>
              <a:t>	-</a:t>
            </a:r>
            <a:r>
              <a:rPr lang="en-US" dirty="0"/>
              <a:t>homologous chromosomes are lined up </a:t>
            </a:r>
            <a:r>
              <a:rPr lang="en-US" dirty="0" smtClean="0"/>
              <a:t>	side </a:t>
            </a:r>
            <a:r>
              <a:rPr lang="en-US" dirty="0"/>
              <a:t>by side as tetrads</a:t>
            </a:r>
          </a:p>
          <a:p>
            <a:pPr marL="0" indent="0">
              <a:buNone/>
            </a:pPr>
            <a:endParaRPr lang="en-US" dirty="0"/>
          </a:p>
        </p:txBody>
      </p:sp>
    </p:spTree>
    <p:extLst>
      <p:ext uri="{BB962C8B-B14F-4D97-AF65-F5344CB8AC3E}">
        <p14:creationId xmlns:p14="http://schemas.microsoft.com/office/powerpoint/2010/main" val="366913700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marL="0" indent="0">
              <a:buNone/>
            </a:pPr>
            <a:r>
              <a:rPr lang="en-US" dirty="0" smtClean="0"/>
              <a:t>	Anaphase </a:t>
            </a:r>
            <a:r>
              <a:rPr lang="en-US" dirty="0"/>
              <a:t>1:</a:t>
            </a:r>
          </a:p>
          <a:p>
            <a:pPr marL="0" indent="0">
              <a:buNone/>
            </a:pPr>
            <a:r>
              <a:rPr lang="en-US" dirty="0" smtClean="0"/>
              <a:t>	</a:t>
            </a:r>
          </a:p>
          <a:p>
            <a:pPr marL="0" indent="0">
              <a:buNone/>
            </a:pPr>
            <a:r>
              <a:rPr lang="en-US" dirty="0"/>
              <a:t>	</a:t>
            </a:r>
            <a:r>
              <a:rPr lang="en-US" dirty="0" smtClean="0"/>
              <a:t>-</a:t>
            </a:r>
            <a:r>
              <a:rPr lang="en-US" dirty="0"/>
              <a:t>homologous chromosomes separate and </a:t>
            </a:r>
            <a:r>
              <a:rPr lang="en-US" dirty="0" smtClean="0"/>
              <a:t>	move </a:t>
            </a:r>
            <a:r>
              <a:rPr lang="en-US" dirty="0"/>
              <a:t>to opposite ends of the cell</a:t>
            </a:r>
          </a:p>
          <a:p>
            <a:pPr marL="0" indent="0">
              <a:buNone/>
            </a:pPr>
            <a:r>
              <a:rPr lang="en-US" dirty="0" smtClean="0"/>
              <a:t>	-</a:t>
            </a:r>
            <a:r>
              <a:rPr lang="en-US" dirty="0"/>
              <a:t>centromeres do not split</a:t>
            </a:r>
          </a:p>
          <a:p>
            <a:pPr marL="0" indent="0">
              <a:buNone/>
            </a:pPr>
            <a:r>
              <a:rPr lang="en-US" dirty="0" smtClean="0"/>
              <a:t>	-</a:t>
            </a:r>
            <a:r>
              <a:rPr lang="en-US" dirty="0"/>
              <a:t>this ensures that each new cell will </a:t>
            </a:r>
            <a:r>
              <a:rPr lang="en-US" dirty="0" smtClean="0"/>
              <a:t>	receive </a:t>
            </a:r>
            <a:r>
              <a:rPr lang="en-US" dirty="0"/>
              <a:t>only one chromosome from each </a:t>
            </a:r>
            <a:r>
              <a:rPr lang="en-US" dirty="0" smtClean="0"/>
              <a:t>	homologous </a:t>
            </a:r>
            <a:r>
              <a:rPr lang="en-US" dirty="0"/>
              <a:t>pair</a:t>
            </a:r>
          </a:p>
          <a:p>
            <a:pPr marL="0" indent="0">
              <a:buNone/>
            </a:pPr>
            <a:r>
              <a:rPr lang="en-US" dirty="0"/>
              <a:t> </a:t>
            </a:r>
          </a:p>
          <a:p>
            <a:pPr marL="0" indent="0">
              <a:buNone/>
            </a:pPr>
            <a:r>
              <a:rPr lang="en-US" dirty="0"/>
              <a:t> </a:t>
            </a:r>
          </a:p>
        </p:txBody>
      </p:sp>
    </p:spTree>
    <p:extLst>
      <p:ext uri="{BB962C8B-B14F-4D97-AF65-F5344CB8AC3E}">
        <p14:creationId xmlns:p14="http://schemas.microsoft.com/office/powerpoint/2010/main" val="360612900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99246"/>
            <a:ext cx="8229600" cy="5726918"/>
          </a:xfrm>
        </p:spPr>
        <p:txBody>
          <a:bodyPr/>
          <a:lstStyle/>
          <a:p>
            <a:pPr marL="0" indent="0">
              <a:buNone/>
            </a:pPr>
            <a:r>
              <a:rPr lang="en-US" dirty="0" smtClean="0"/>
              <a:t>	</a:t>
            </a:r>
            <a:r>
              <a:rPr lang="en-US" dirty="0" err="1" smtClean="0"/>
              <a:t>Telophase</a:t>
            </a:r>
            <a:r>
              <a:rPr lang="en-US" dirty="0" smtClean="0"/>
              <a:t> </a:t>
            </a:r>
            <a:r>
              <a:rPr lang="en-US" dirty="0"/>
              <a:t>1:</a:t>
            </a:r>
          </a:p>
          <a:p>
            <a:pPr marL="0" indent="0">
              <a:buNone/>
            </a:pPr>
            <a:r>
              <a:rPr lang="en-US" dirty="0"/>
              <a:t> </a:t>
            </a:r>
          </a:p>
          <a:p>
            <a:pPr marL="0" indent="0">
              <a:buNone/>
            </a:pPr>
            <a:r>
              <a:rPr lang="en-US" dirty="0" smtClean="0"/>
              <a:t>	-</a:t>
            </a:r>
            <a:r>
              <a:rPr lang="en-US" dirty="0"/>
              <a:t>the spindle breaks down and the </a:t>
            </a:r>
            <a:r>
              <a:rPr lang="en-US" dirty="0" smtClean="0"/>
              <a:t>	chromosomes </a:t>
            </a:r>
            <a:r>
              <a:rPr lang="en-US" dirty="0"/>
              <a:t>uncoil</a:t>
            </a:r>
          </a:p>
          <a:p>
            <a:pPr marL="0" indent="0">
              <a:buNone/>
            </a:pPr>
            <a:r>
              <a:rPr lang="en-US" dirty="0" smtClean="0"/>
              <a:t>	-</a:t>
            </a:r>
            <a:r>
              <a:rPr lang="en-US" dirty="0"/>
              <a:t>the cytoplasm </a:t>
            </a:r>
            <a:r>
              <a:rPr lang="en-US" dirty="0" smtClean="0"/>
              <a:t>divides into two </a:t>
            </a:r>
            <a:r>
              <a:rPr lang="en-US" dirty="0"/>
              <a:t>new cells</a:t>
            </a:r>
          </a:p>
          <a:p>
            <a:pPr marL="0" indent="0">
              <a:buNone/>
            </a:pPr>
            <a:r>
              <a:rPr lang="en-US" dirty="0" smtClean="0"/>
              <a:t>	-</a:t>
            </a:r>
            <a:r>
              <a:rPr lang="en-US" dirty="0"/>
              <a:t>each cell has half the genetic information </a:t>
            </a:r>
            <a:r>
              <a:rPr lang="en-US" dirty="0" smtClean="0"/>
              <a:t>	of </a:t>
            </a:r>
            <a:r>
              <a:rPr lang="en-US" dirty="0"/>
              <a:t>the original cell because it has only one </a:t>
            </a:r>
            <a:r>
              <a:rPr lang="en-US" dirty="0" smtClean="0"/>
              <a:t>	homologous </a:t>
            </a:r>
            <a:r>
              <a:rPr lang="en-US" dirty="0"/>
              <a:t>chromosome from each pair</a:t>
            </a:r>
          </a:p>
          <a:p>
            <a:pPr marL="0" indent="0">
              <a:buNone/>
            </a:pPr>
            <a:endParaRPr lang="en-US" dirty="0"/>
          </a:p>
        </p:txBody>
      </p:sp>
    </p:spTree>
    <p:extLst>
      <p:ext uri="{BB962C8B-B14F-4D97-AF65-F5344CB8AC3E}">
        <p14:creationId xmlns:p14="http://schemas.microsoft.com/office/powerpoint/2010/main" val="12409971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marL="0" indent="0">
              <a:buNone/>
            </a:pPr>
            <a:r>
              <a:rPr lang="en-US" b="1" dirty="0" smtClean="0"/>
              <a:t>	Meiosis </a:t>
            </a:r>
            <a:r>
              <a:rPr lang="en-US" b="1" dirty="0"/>
              <a:t>II</a:t>
            </a:r>
            <a:endParaRPr lang="en-US" dirty="0"/>
          </a:p>
          <a:p>
            <a:pPr marL="0" indent="0">
              <a:buNone/>
            </a:pPr>
            <a:endParaRPr lang="en-US" dirty="0"/>
          </a:p>
          <a:p>
            <a:pPr marL="0" indent="0">
              <a:buNone/>
            </a:pPr>
            <a:r>
              <a:rPr lang="en-US" dirty="0" smtClean="0"/>
              <a:t>	Prophase II</a:t>
            </a:r>
            <a:endParaRPr lang="en-US" dirty="0"/>
          </a:p>
          <a:p>
            <a:pPr marL="0" indent="0">
              <a:buNone/>
            </a:pPr>
            <a:endParaRPr lang="en-US" dirty="0"/>
          </a:p>
          <a:p>
            <a:pPr marL="0" indent="0">
              <a:buNone/>
            </a:pPr>
            <a:r>
              <a:rPr lang="en-US" dirty="0" smtClean="0"/>
              <a:t>	-</a:t>
            </a:r>
            <a:r>
              <a:rPr lang="en-US" dirty="0"/>
              <a:t>Meiosis I results in two haploid daughter </a:t>
            </a:r>
            <a:r>
              <a:rPr lang="en-US" dirty="0" smtClean="0"/>
              <a:t>	cells</a:t>
            </a:r>
            <a:endParaRPr lang="en-US" dirty="0"/>
          </a:p>
          <a:p>
            <a:pPr marL="0" indent="0">
              <a:buNone/>
            </a:pPr>
            <a:r>
              <a:rPr lang="en-US" dirty="0" smtClean="0"/>
              <a:t>	- </a:t>
            </a:r>
            <a:r>
              <a:rPr lang="en-US" dirty="0"/>
              <a:t>Each has half the number of </a:t>
            </a:r>
            <a:r>
              <a:rPr lang="en-US" dirty="0" smtClean="0"/>
              <a:t>	chromosomes </a:t>
            </a:r>
            <a:r>
              <a:rPr lang="en-US" dirty="0"/>
              <a:t>as the original cell</a:t>
            </a:r>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203884328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marL="0" indent="0">
              <a:buNone/>
            </a:pPr>
            <a:r>
              <a:rPr lang="en-US" dirty="0" smtClean="0"/>
              <a:t>	Metaphase </a:t>
            </a:r>
            <a:r>
              <a:rPr lang="en-US" dirty="0"/>
              <a:t>II-</a:t>
            </a:r>
          </a:p>
          <a:p>
            <a:pPr marL="0" indent="0">
              <a:buNone/>
            </a:pPr>
            <a:r>
              <a:rPr lang="en-US" dirty="0" smtClean="0"/>
              <a:t>	</a:t>
            </a:r>
          </a:p>
          <a:p>
            <a:pPr marL="0" indent="0">
              <a:buNone/>
            </a:pPr>
            <a:r>
              <a:rPr lang="en-US" dirty="0"/>
              <a:t>	</a:t>
            </a:r>
            <a:r>
              <a:rPr lang="en-US" dirty="0" smtClean="0"/>
              <a:t>-</a:t>
            </a:r>
            <a:r>
              <a:rPr lang="en-US" dirty="0"/>
              <a:t>the chromosomes are pulled to the center </a:t>
            </a:r>
            <a:r>
              <a:rPr lang="en-US" dirty="0" smtClean="0"/>
              <a:t>	of </a:t>
            </a:r>
            <a:r>
              <a:rPr lang="en-US" dirty="0"/>
              <a:t>the cell and line up randomly at the </a:t>
            </a:r>
            <a:r>
              <a:rPr lang="en-US" dirty="0" smtClean="0"/>
              <a:t>	center</a:t>
            </a:r>
            <a:endParaRPr lang="en-US" dirty="0"/>
          </a:p>
          <a:p>
            <a:pPr marL="0" indent="0">
              <a:buNone/>
            </a:pPr>
            <a:endParaRPr lang="en-US" dirty="0"/>
          </a:p>
        </p:txBody>
      </p:sp>
    </p:spTree>
    <p:extLst>
      <p:ext uri="{BB962C8B-B14F-4D97-AF65-F5344CB8AC3E}">
        <p14:creationId xmlns:p14="http://schemas.microsoft.com/office/powerpoint/2010/main" val="245785995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marL="0" indent="0">
              <a:buNone/>
            </a:pPr>
            <a:r>
              <a:rPr lang="en-US" dirty="0" smtClean="0"/>
              <a:t>	Anaphase </a:t>
            </a:r>
            <a:r>
              <a:rPr lang="en-US" dirty="0"/>
              <a:t>II-</a:t>
            </a:r>
          </a:p>
          <a:p>
            <a:pPr marL="0" indent="0">
              <a:buNone/>
            </a:pPr>
            <a:r>
              <a:rPr lang="en-US" dirty="0" smtClean="0"/>
              <a:t>	</a:t>
            </a:r>
          </a:p>
          <a:p>
            <a:pPr marL="0" indent="0">
              <a:buNone/>
            </a:pPr>
            <a:r>
              <a:rPr lang="en-US" dirty="0"/>
              <a:t>	</a:t>
            </a:r>
            <a:r>
              <a:rPr lang="en-US" dirty="0" smtClean="0"/>
              <a:t>-</a:t>
            </a:r>
            <a:r>
              <a:rPr lang="en-US" dirty="0"/>
              <a:t>the centromere of each chromosome </a:t>
            </a:r>
            <a:r>
              <a:rPr lang="en-US" dirty="0" smtClean="0"/>
              <a:t>	splits</a:t>
            </a:r>
            <a:endParaRPr lang="en-US" dirty="0"/>
          </a:p>
          <a:p>
            <a:pPr marL="0" indent="0">
              <a:buNone/>
            </a:pPr>
            <a:r>
              <a:rPr lang="en-US" dirty="0" smtClean="0"/>
              <a:t>	-</a:t>
            </a:r>
            <a:r>
              <a:rPr lang="en-US" dirty="0"/>
              <a:t>the sister chromatids separate and move </a:t>
            </a:r>
            <a:r>
              <a:rPr lang="en-US" dirty="0" smtClean="0"/>
              <a:t>	to </a:t>
            </a:r>
            <a:r>
              <a:rPr lang="en-US" dirty="0"/>
              <a:t>opposite poles</a:t>
            </a:r>
          </a:p>
          <a:p>
            <a:pPr marL="0" indent="0">
              <a:buNone/>
            </a:pPr>
            <a:endParaRPr lang="en-US" dirty="0"/>
          </a:p>
        </p:txBody>
      </p:sp>
    </p:spTree>
    <p:extLst>
      <p:ext uri="{BB962C8B-B14F-4D97-AF65-F5344CB8AC3E}">
        <p14:creationId xmlns:p14="http://schemas.microsoft.com/office/powerpoint/2010/main" val="19920709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buNone/>
            </a:pPr>
            <a:r>
              <a:rPr lang="en-US" dirty="0" smtClean="0"/>
              <a:t>	</a:t>
            </a:r>
            <a:r>
              <a:rPr lang="en-US" dirty="0" err="1" smtClean="0"/>
              <a:t>Telophase</a:t>
            </a:r>
            <a:r>
              <a:rPr lang="en-US" dirty="0" smtClean="0"/>
              <a:t> </a:t>
            </a:r>
            <a:r>
              <a:rPr lang="en-US" dirty="0"/>
              <a:t>II-</a:t>
            </a:r>
          </a:p>
          <a:p>
            <a:pPr marL="0" indent="0">
              <a:buNone/>
            </a:pPr>
            <a:r>
              <a:rPr lang="en-US" dirty="0" smtClean="0"/>
              <a:t>	</a:t>
            </a:r>
          </a:p>
          <a:p>
            <a:pPr marL="0" indent="0">
              <a:buNone/>
            </a:pPr>
            <a:r>
              <a:rPr lang="en-US" dirty="0"/>
              <a:t>	</a:t>
            </a:r>
            <a:r>
              <a:rPr lang="en-US" dirty="0" smtClean="0"/>
              <a:t>-</a:t>
            </a:r>
            <a:r>
              <a:rPr lang="en-US" dirty="0"/>
              <a:t>nuclei re-form</a:t>
            </a:r>
          </a:p>
          <a:p>
            <a:pPr marL="0" indent="0">
              <a:buNone/>
            </a:pPr>
            <a:r>
              <a:rPr lang="en-US" dirty="0" smtClean="0"/>
              <a:t>	-</a:t>
            </a:r>
            <a:r>
              <a:rPr lang="en-US" dirty="0"/>
              <a:t>the spindles break down</a:t>
            </a:r>
          </a:p>
          <a:p>
            <a:pPr marL="0" indent="0">
              <a:buNone/>
            </a:pPr>
            <a:r>
              <a:rPr lang="en-US" dirty="0" smtClean="0"/>
              <a:t>	-</a:t>
            </a:r>
            <a:r>
              <a:rPr lang="en-US" dirty="0"/>
              <a:t>the cytoplasm divides</a:t>
            </a:r>
          </a:p>
          <a:p>
            <a:pPr marL="0" indent="0">
              <a:buNone/>
            </a:pPr>
            <a:endParaRPr lang="en-US" dirty="0"/>
          </a:p>
        </p:txBody>
      </p:sp>
    </p:spTree>
    <p:extLst>
      <p:ext uri="{BB962C8B-B14F-4D97-AF65-F5344CB8AC3E}">
        <p14:creationId xmlns:p14="http://schemas.microsoft.com/office/powerpoint/2010/main" val="365689957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buNone/>
            </a:pPr>
            <a:endParaRPr lang="en-US" dirty="0" smtClean="0"/>
          </a:p>
          <a:p>
            <a:pPr marL="0" indent="0">
              <a:buNone/>
            </a:pPr>
            <a:endParaRPr lang="en-US" dirty="0"/>
          </a:p>
          <a:p>
            <a:pPr marL="0" indent="0">
              <a:buNone/>
            </a:pPr>
            <a:r>
              <a:rPr lang="en-US" dirty="0" smtClean="0"/>
              <a:t>By </a:t>
            </a:r>
            <a:r>
              <a:rPr lang="en-US" dirty="0"/>
              <a:t>the end of meiosis II, the diploid cell that entered meiosis has become 4 haploid daughter cells</a:t>
            </a:r>
          </a:p>
          <a:p>
            <a:pPr marL="0" indent="0">
              <a:buNone/>
            </a:pPr>
            <a:endParaRPr lang="en-US" dirty="0"/>
          </a:p>
        </p:txBody>
      </p:sp>
    </p:spTree>
    <p:extLst>
      <p:ext uri="{BB962C8B-B14F-4D97-AF65-F5344CB8AC3E}">
        <p14:creationId xmlns:p14="http://schemas.microsoft.com/office/powerpoint/2010/main" val="242807304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800" y="609600"/>
            <a:ext cx="7762789" cy="544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809093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buNone/>
            </a:pPr>
            <a:r>
              <a:rPr lang="en-US" b="1" dirty="0" smtClean="0"/>
              <a:t>	Gamete </a:t>
            </a:r>
            <a:r>
              <a:rPr lang="en-US" b="1" dirty="0"/>
              <a:t>Formation</a:t>
            </a:r>
            <a:endParaRPr lang="en-US" dirty="0"/>
          </a:p>
          <a:p>
            <a:r>
              <a:rPr lang="en-US" dirty="0"/>
              <a:t>In male animals, the haploid gametes produced by meiosis are called sperm.  </a:t>
            </a:r>
          </a:p>
          <a:p>
            <a:r>
              <a:rPr lang="en-US" dirty="0"/>
              <a:t>In female animals, generally only one of the cells produced by meiosis is involved in reproduction.  This female gamete is called an egg in animals and an egg cell in some plants.</a:t>
            </a:r>
          </a:p>
          <a:p>
            <a:pPr marL="0" indent="0">
              <a:buNone/>
            </a:pPr>
            <a:endParaRPr lang="en-US" dirty="0"/>
          </a:p>
        </p:txBody>
      </p:sp>
    </p:spTree>
    <p:extLst>
      <p:ext uri="{BB962C8B-B14F-4D97-AF65-F5344CB8AC3E}">
        <p14:creationId xmlns:p14="http://schemas.microsoft.com/office/powerpoint/2010/main" val="130801413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indent="0">
              <a:buNone/>
            </a:pPr>
            <a:r>
              <a:rPr lang="en-US" b="1" dirty="0" smtClean="0"/>
              <a:t>	Comparing </a:t>
            </a:r>
            <a:r>
              <a:rPr lang="en-US" b="1" dirty="0"/>
              <a:t>Mitosis and Meiosis</a:t>
            </a:r>
            <a:endParaRPr lang="en-US" dirty="0"/>
          </a:p>
          <a:p>
            <a:endParaRPr lang="en-US" dirty="0" smtClean="0"/>
          </a:p>
          <a:p>
            <a:pPr marL="0" indent="0">
              <a:buNone/>
            </a:pPr>
            <a:r>
              <a:rPr lang="en-US" dirty="0"/>
              <a:t>	</a:t>
            </a:r>
            <a:r>
              <a:rPr lang="en-US" dirty="0" smtClean="0"/>
              <a:t>Mitosis </a:t>
            </a:r>
            <a:r>
              <a:rPr lang="en-US" dirty="0"/>
              <a:t>and meiosis are very different.  </a:t>
            </a:r>
            <a:r>
              <a:rPr lang="en-US" dirty="0" smtClean="0"/>
              <a:t>	</a:t>
            </a:r>
            <a:r>
              <a:rPr lang="en-US" smtClean="0"/>
              <a:t>Mitosis </a:t>
            </a:r>
            <a:r>
              <a:rPr lang="en-US" dirty="0"/>
              <a:t>results in the production of </a:t>
            </a:r>
            <a:r>
              <a:rPr lang="en-US"/>
              <a:t>two </a:t>
            </a:r>
            <a:r>
              <a:rPr lang="en-US" smtClean="0"/>
              <a:t>	genetically </a:t>
            </a:r>
            <a:r>
              <a:rPr lang="en-US" dirty="0"/>
              <a:t>identical diploid cells, </a:t>
            </a:r>
            <a:r>
              <a:rPr lang="en-US"/>
              <a:t>whereas </a:t>
            </a:r>
            <a:r>
              <a:rPr lang="en-US" smtClean="0"/>
              <a:t>	meiosis </a:t>
            </a:r>
            <a:r>
              <a:rPr lang="en-US" dirty="0"/>
              <a:t>produces four genetically </a:t>
            </a:r>
            <a:r>
              <a:rPr lang="en-US"/>
              <a:t>different </a:t>
            </a:r>
            <a:r>
              <a:rPr lang="en-US" smtClean="0"/>
              <a:t>	haploid </a:t>
            </a:r>
            <a:r>
              <a:rPr lang="en-US" dirty="0"/>
              <a:t>cells.</a:t>
            </a:r>
          </a:p>
          <a:p>
            <a:pPr marL="0" indent="0">
              <a:buNone/>
            </a:pPr>
            <a:endParaRPr lang="en-US" dirty="0"/>
          </a:p>
        </p:txBody>
      </p:sp>
    </p:spTree>
    <p:extLst>
      <p:ext uri="{BB962C8B-B14F-4D97-AF65-F5344CB8AC3E}">
        <p14:creationId xmlns:p14="http://schemas.microsoft.com/office/powerpoint/2010/main" val="327384425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8229600" cy="1143000"/>
          </a:xfrm>
        </p:spPr>
        <p:txBody>
          <a:bodyPr/>
          <a:lstStyle/>
          <a:p>
            <a:endParaRPr lang="en-US" dirty="0"/>
          </a:p>
        </p:txBody>
      </p:sp>
      <p:sp>
        <p:nvSpPr>
          <p:cNvPr id="3" name="Content Placeholder 2"/>
          <p:cNvSpPr>
            <a:spLocks noGrp="1"/>
          </p:cNvSpPr>
          <p:nvPr>
            <p:ph idx="1"/>
          </p:nvPr>
        </p:nvSpPr>
        <p:spPr>
          <a:xfrm>
            <a:off x="457200" y="2332037"/>
            <a:ext cx="8229600" cy="4525963"/>
          </a:xfrm>
        </p:spPr>
        <p:txBody>
          <a:bodyPr/>
          <a:lstStyle/>
          <a:p>
            <a:r>
              <a:rPr lang="en-US" dirty="0" smtClean="0"/>
              <a:t>11-5 LINKAGE AND GENE MAPS</a:t>
            </a:r>
            <a:endParaRPr lang="en-US" dirty="0"/>
          </a:p>
        </p:txBody>
      </p:sp>
    </p:spTree>
    <p:extLst>
      <p:ext uri="{BB962C8B-B14F-4D97-AF65-F5344CB8AC3E}">
        <p14:creationId xmlns:p14="http://schemas.microsoft.com/office/powerpoint/2010/main" val="30282859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indent="0">
              <a:buNone/>
            </a:pPr>
            <a:r>
              <a:rPr lang="en-US" b="1" dirty="0" smtClean="0"/>
              <a:t>Gene Linkage</a:t>
            </a:r>
          </a:p>
          <a:p>
            <a:pPr marL="0" indent="0">
              <a:buNone/>
            </a:pPr>
            <a:r>
              <a:rPr lang="en-US" dirty="0" smtClean="0"/>
              <a:t>Genes located on different chromosomes assort Independently, but genes located on the same chromosomes are inherited together</a:t>
            </a:r>
            <a:endParaRPr lang="en-US" dirty="0"/>
          </a:p>
        </p:txBody>
      </p:sp>
    </p:spTree>
    <p:extLst>
      <p:ext uri="{BB962C8B-B14F-4D97-AF65-F5344CB8AC3E}">
        <p14:creationId xmlns:p14="http://schemas.microsoft.com/office/powerpoint/2010/main" val="42243144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indent="0">
              <a:buNone/>
            </a:pPr>
            <a:endParaRPr lang="en-US" dirty="0" smtClean="0"/>
          </a:p>
          <a:p>
            <a:pPr marL="0" indent="0">
              <a:buNone/>
            </a:pPr>
            <a:r>
              <a:rPr lang="en-US" dirty="0" smtClean="0"/>
              <a:t>Each chromosome is actually a group of linked genes</a:t>
            </a:r>
            <a:endParaRPr lang="en-US" dirty="0"/>
          </a:p>
        </p:txBody>
      </p:sp>
    </p:spTree>
    <p:extLst>
      <p:ext uri="{BB962C8B-B14F-4D97-AF65-F5344CB8AC3E}">
        <p14:creationId xmlns:p14="http://schemas.microsoft.com/office/powerpoint/2010/main" val="10231929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buNone/>
            </a:pPr>
            <a:endParaRPr lang="en-US" dirty="0" smtClean="0"/>
          </a:p>
          <a:p>
            <a:pPr marL="0" indent="0">
              <a:buNone/>
            </a:pPr>
            <a:r>
              <a:rPr lang="en-US" dirty="0" smtClean="0"/>
              <a:t>Mendel’s principle is true, but it is the chromosomes that assort independently, not individual genes</a:t>
            </a:r>
            <a:endParaRPr lang="en-US" dirty="0"/>
          </a:p>
        </p:txBody>
      </p:sp>
    </p:spTree>
    <p:extLst>
      <p:ext uri="{BB962C8B-B14F-4D97-AF65-F5344CB8AC3E}">
        <p14:creationId xmlns:p14="http://schemas.microsoft.com/office/powerpoint/2010/main" val="35368036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buNone/>
            </a:pPr>
            <a:r>
              <a:rPr lang="en-US" b="1" dirty="0" smtClean="0"/>
              <a:t>Gene Maps</a:t>
            </a:r>
          </a:p>
          <a:p>
            <a:pPr marL="0" indent="0">
              <a:buNone/>
            </a:pPr>
            <a:r>
              <a:rPr lang="en-US" dirty="0" smtClean="0"/>
              <a:t>Just because genes are on the same chromosome does not mean that they are linked forever.  Crossing-over during meiosis sometimes separates genes that have been on the same chromosome onto homologous chromosomes.  Crossover events occasionally separate and exchange linked genes and produce  new combinations of alleles.  This helps to generate genetic diversity.</a:t>
            </a:r>
            <a:endParaRPr lang="en-US" dirty="0"/>
          </a:p>
        </p:txBody>
      </p:sp>
    </p:spTree>
    <p:extLst>
      <p:ext uri="{BB962C8B-B14F-4D97-AF65-F5344CB8AC3E}">
        <p14:creationId xmlns:p14="http://schemas.microsoft.com/office/powerpoint/2010/main" val="34354583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marL="0" indent="0">
              <a:buNone/>
            </a:pPr>
            <a:r>
              <a:rPr lang="en-US" dirty="0" smtClean="0"/>
              <a:t>In 1911, a Columbia University student named Alfred Sturtevant hypothesized that how fast or slow at which crossing over separated linked genes could be important.  He believed that the farther apart the genes were, the more likely that they were to be separated in a cross over during meiosis</a:t>
            </a:r>
            <a:endParaRPr lang="en-US" dirty="0"/>
          </a:p>
        </p:txBody>
      </p:sp>
    </p:spTree>
    <p:extLst>
      <p:ext uri="{BB962C8B-B14F-4D97-AF65-F5344CB8AC3E}">
        <p14:creationId xmlns:p14="http://schemas.microsoft.com/office/powerpoint/2010/main" val="15325146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marL="0" indent="0">
              <a:buNone/>
            </a:pPr>
            <a:endParaRPr lang="en-US" dirty="0" smtClean="0"/>
          </a:p>
          <a:p>
            <a:pPr marL="0" indent="0">
              <a:buNone/>
            </a:pPr>
            <a:r>
              <a:rPr lang="en-US" dirty="0" smtClean="0"/>
              <a:t>The rate at which linked genes are separated and recombined could be used to produce a “map” of distances between genes</a:t>
            </a:r>
            <a:endParaRPr lang="en-US" dirty="0"/>
          </a:p>
        </p:txBody>
      </p:sp>
    </p:spTree>
    <p:extLst>
      <p:ext uri="{BB962C8B-B14F-4D97-AF65-F5344CB8AC3E}">
        <p14:creationId xmlns:p14="http://schemas.microsoft.com/office/powerpoint/2010/main" val="30303159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buNone/>
            </a:pPr>
            <a:endParaRPr lang="en-US" b="1" dirty="0" smtClean="0"/>
          </a:p>
          <a:p>
            <a:pPr marL="0" indent="0">
              <a:buNone/>
            </a:pPr>
            <a:r>
              <a:rPr lang="en-US" b="1" dirty="0" smtClean="0"/>
              <a:t>Gene map</a:t>
            </a:r>
            <a:r>
              <a:rPr lang="en-US" dirty="0" smtClean="0"/>
              <a:t> – shows </a:t>
            </a:r>
            <a:r>
              <a:rPr lang="en-US" dirty="0" smtClean="0"/>
              <a:t>the </a:t>
            </a:r>
            <a:r>
              <a:rPr lang="en-US" dirty="0" smtClean="0"/>
              <a:t>relative </a:t>
            </a:r>
            <a:r>
              <a:rPr lang="en-US" dirty="0" smtClean="0"/>
              <a:t>location </a:t>
            </a:r>
            <a:r>
              <a:rPr lang="en-US" dirty="0" smtClean="0"/>
              <a:t>of each gene on a chromosome</a:t>
            </a:r>
            <a:endParaRPr lang="en-US" b="1" dirty="0"/>
          </a:p>
        </p:txBody>
      </p:sp>
    </p:spTree>
    <p:extLst>
      <p:ext uri="{BB962C8B-B14F-4D97-AF65-F5344CB8AC3E}">
        <p14:creationId xmlns:p14="http://schemas.microsoft.com/office/powerpoint/2010/main" val="2640296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1569</Words>
  <Application>Microsoft Office PowerPoint</Application>
  <PresentationFormat>On-screen Show (4:3)</PresentationFormat>
  <Paragraphs>172</Paragraphs>
  <Slides>67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67</vt:i4>
      </vt:variant>
    </vt:vector>
  </HeadingPairs>
  <TitlesOfParts>
    <vt:vector size="71" baseType="lpstr">
      <vt:lpstr>Arial</vt:lpstr>
      <vt:lpstr>Calibri</vt:lpstr>
      <vt:lpstr>Cambria Math</vt:lpstr>
      <vt:lpstr>Office Theme</vt:lpstr>
      <vt:lpstr>Chapter 11 Introduction to Genetics</vt:lpstr>
      <vt:lpstr>11-1 The Work of Gregor Mendel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11-2 PROBABILITY AND PUNNETT SQUARES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11-3  EXPLORING MENDELIAN GENETICS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11-4 MEIOSIS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11 Introduction to Genetics</dc:title>
  <dc:creator>Cara</dc:creator>
  <cp:lastModifiedBy>Cara Resnik</cp:lastModifiedBy>
  <cp:revision>82</cp:revision>
  <dcterms:created xsi:type="dcterms:W3CDTF">2013-01-28T03:18:19Z</dcterms:created>
  <dcterms:modified xsi:type="dcterms:W3CDTF">2014-02-07T18:33:27Z</dcterms:modified>
</cp:coreProperties>
</file>